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18288000" cy="10287000"/>
  <p:notesSz cx="6858000" cy="9144000"/>
  <p:embeddedFontLst>
    <p:embeddedFont>
      <p:font typeface="Gulfs Display" charset="1" panose="00000500000000000000"/>
      <p:regular r:id="rId38"/>
    </p:embeddedFont>
    <p:embeddedFont>
      <p:font typeface="Open Sauce" charset="1" panose="000005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Relationship Id="rId5" Target="../media/image47.png" Type="http://schemas.openxmlformats.org/officeDocument/2006/relationships/image"/><Relationship Id="rId6" Target="../media/image48.png" Type="http://schemas.openxmlformats.org/officeDocument/2006/relationships/image"/><Relationship Id="rId7" Target="../media/image4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54.png" Type="http://schemas.openxmlformats.org/officeDocument/2006/relationships/image"/><Relationship Id="rId7" Target="../media/image5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5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8.png" Type="http://schemas.openxmlformats.org/officeDocument/2006/relationships/image"/><Relationship Id="rId5" Target="../media/image5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jpe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0.png" Type="http://schemas.openxmlformats.org/officeDocument/2006/relationships/image"/><Relationship Id="rId5" Target="../media/image6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2.png" Type="http://schemas.openxmlformats.org/officeDocument/2006/relationships/image"/><Relationship Id="rId5" Target="../media/image63.svg" Type="http://schemas.openxmlformats.org/officeDocument/2006/relationships/image"/><Relationship Id="rId6" Target="../media/image64.png" Type="http://schemas.openxmlformats.org/officeDocument/2006/relationships/image"/><Relationship Id="rId7" Target="../media/image65.svg" Type="http://schemas.openxmlformats.org/officeDocument/2006/relationships/image"/><Relationship Id="rId8" Target="../media/image6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2.png" Type="http://schemas.openxmlformats.org/officeDocument/2006/relationships/image"/><Relationship Id="rId5" Target="../media/image63.svg" Type="http://schemas.openxmlformats.org/officeDocument/2006/relationships/image"/><Relationship Id="rId6" Target="../media/image64.png" Type="http://schemas.openxmlformats.org/officeDocument/2006/relationships/image"/><Relationship Id="rId7" Target="../media/image65.svg" Type="http://schemas.openxmlformats.org/officeDocument/2006/relationships/image"/><Relationship Id="rId8" Target="../media/image67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2.png" Type="http://schemas.openxmlformats.org/officeDocument/2006/relationships/image"/><Relationship Id="rId5" Target="../media/image63.svg" Type="http://schemas.openxmlformats.org/officeDocument/2006/relationships/image"/><Relationship Id="rId6" Target="../media/image64.png" Type="http://schemas.openxmlformats.org/officeDocument/2006/relationships/image"/><Relationship Id="rId7" Target="../media/image65.svg" Type="http://schemas.openxmlformats.org/officeDocument/2006/relationships/image"/><Relationship Id="rId8" Target="../media/image6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png" Type="http://schemas.openxmlformats.org/officeDocument/2006/relationships/image"/><Relationship Id="rId11" Target="../media/image6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2.png" Type="http://schemas.openxmlformats.org/officeDocument/2006/relationships/image"/><Relationship Id="rId5" Target="../media/image63.svg" Type="http://schemas.openxmlformats.org/officeDocument/2006/relationships/image"/><Relationship Id="rId6" Target="../media/image69.png" Type="http://schemas.openxmlformats.org/officeDocument/2006/relationships/image"/><Relationship Id="rId7" Target="../media/image70.svg" Type="http://schemas.openxmlformats.org/officeDocument/2006/relationships/image"/><Relationship Id="rId8" Target="../media/image71.png" Type="http://schemas.openxmlformats.org/officeDocument/2006/relationships/image"/><Relationship Id="rId9" Target="../media/image72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3.png" Type="http://schemas.openxmlformats.org/officeDocument/2006/relationships/image"/><Relationship Id="rId11" Target="https://sp500py-hjwkxdwbaaam5as3qd4ptz.streamlit.app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4.png" Type="http://schemas.openxmlformats.org/officeDocument/2006/relationships/image"/><Relationship Id="rId5" Target="../media/image75.svg" Type="http://schemas.openxmlformats.org/officeDocument/2006/relationships/image"/><Relationship Id="rId6" Target="../media/image76.jpeg" Type="http://schemas.openxmlformats.org/officeDocument/2006/relationships/image"/><Relationship Id="rId7" Target="../media/image77.png" Type="http://schemas.openxmlformats.org/officeDocument/2006/relationships/image"/><Relationship Id="rId8" Target="../media/image78.svg" Type="http://schemas.openxmlformats.org/officeDocument/2006/relationships/image"/><Relationship Id="rId9" Target="../media/image7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4.png" Type="http://schemas.openxmlformats.org/officeDocument/2006/relationships/image"/><Relationship Id="rId5" Target="../media/image75.svg" Type="http://schemas.openxmlformats.org/officeDocument/2006/relationships/image"/><Relationship Id="rId6" Target="../media/image79.jpeg" Type="http://schemas.openxmlformats.org/officeDocument/2006/relationships/image"/><Relationship Id="rId7" Target="../media/image77.png" Type="http://schemas.openxmlformats.org/officeDocument/2006/relationships/image"/><Relationship Id="rId8" Target="../media/image78.svg" Type="http://schemas.openxmlformats.org/officeDocument/2006/relationships/image"/><Relationship Id="rId9" Target="../media/image71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4.png" Type="http://schemas.openxmlformats.org/officeDocument/2006/relationships/image"/><Relationship Id="rId5" Target="../media/image75.svg" Type="http://schemas.openxmlformats.org/officeDocument/2006/relationships/image"/><Relationship Id="rId6" Target="../media/image80.png" Type="http://schemas.openxmlformats.org/officeDocument/2006/relationships/image"/><Relationship Id="rId7" Target="../media/image77.png" Type="http://schemas.openxmlformats.org/officeDocument/2006/relationships/image"/><Relationship Id="rId8" Target="../media/image78.svg" Type="http://schemas.openxmlformats.org/officeDocument/2006/relationships/image"/><Relationship Id="rId9" Target="../media/image71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7.svg" Type="http://schemas.openxmlformats.org/officeDocument/2006/relationships/image"/><Relationship Id="rId11" Target="../media/image88.png" Type="http://schemas.openxmlformats.org/officeDocument/2006/relationships/image"/><Relationship Id="rId12" Target="../media/image8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1.jpeg" Type="http://schemas.openxmlformats.org/officeDocument/2006/relationships/image"/><Relationship Id="rId5" Target="../media/image82.png" Type="http://schemas.openxmlformats.org/officeDocument/2006/relationships/image"/><Relationship Id="rId6" Target="../media/image83.svg" Type="http://schemas.openxmlformats.org/officeDocument/2006/relationships/image"/><Relationship Id="rId7" Target="../media/image84.png" Type="http://schemas.openxmlformats.org/officeDocument/2006/relationships/image"/><Relationship Id="rId8" Target="../media/image85.svg" Type="http://schemas.openxmlformats.org/officeDocument/2006/relationships/image"/><Relationship Id="rId9" Target="../media/image8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11" Target="../media/image32.png" Type="http://schemas.openxmlformats.org/officeDocument/2006/relationships/image"/><Relationship Id="rId12" Target="../media/image3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34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35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C7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204008" y="1181100"/>
            <a:ext cx="11055292" cy="6974884"/>
          </a:xfrm>
          <a:custGeom>
            <a:avLst/>
            <a:gdLst/>
            <a:ahLst/>
            <a:cxnLst/>
            <a:rect r="r" b="b" t="t" l="l"/>
            <a:pathLst>
              <a:path h="6974884" w="11055292">
                <a:moveTo>
                  <a:pt x="0" y="0"/>
                </a:moveTo>
                <a:lnTo>
                  <a:pt x="11055292" y="0"/>
                </a:lnTo>
                <a:lnTo>
                  <a:pt x="11055292" y="6974884"/>
                </a:lnTo>
                <a:lnTo>
                  <a:pt x="0" y="69748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81100" y="1181100"/>
            <a:ext cx="4259641" cy="8229600"/>
            <a:chOff x="0" y="0"/>
            <a:chExt cx="328676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620" y="7620"/>
              <a:ext cx="3271520" cy="6334760"/>
            </a:xfrm>
            <a:custGeom>
              <a:avLst/>
              <a:gdLst/>
              <a:ahLst/>
              <a:cxnLst/>
              <a:rect r="r" b="b" t="t" l="l"/>
              <a:pathLst>
                <a:path h="6334760" w="3271520">
                  <a:moveTo>
                    <a:pt x="3270250" y="1198880"/>
                  </a:moveTo>
                  <a:lnTo>
                    <a:pt x="3270250" y="153670"/>
                  </a:lnTo>
                  <a:cubicBezTo>
                    <a:pt x="3271520" y="68580"/>
                    <a:pt x="3201670" y="0"/>
                    <a:pt x="3116580" y="0"/>
                  </a:cubicBezTo>
                  <a:lnTo>
                    <a:pt x="153670" y="0"/>
                  </a:lnTo>
                  <a:cubicBezTo>
                    <a:pt x="68580" y="0"/>
                    <a:pt x="0" y="68580"/>
                    <a:pt x="0" y="153670"/>
                  </a:cubicBezTo>
                  <a:lnTo>
                    <a:pt x="0" y="6181090"/>
                  </a:lnTo>
                  <a:cubicBezTo>
                    <a:pt x="0" y="6266180"/>
                    <a:pt x="68580" y="6334760"/>
                    <a:pt x="153670" y="6334760"/>
                  </a:cubicBezTo>
                  <a:lnTo>
                    <a:pt x="3116580" y="6334760"/>
                  </a:lnTo>
                  <a:cubicBezTo>
                    <a:pt x="3201670" y="6334760"/>
                    <a:pt x="3270250" y="6266180"/>
                    <a:pt x="3270250" y="6181090"/>
                  </a:cubicBezTo>
                  <a:lnTo>
                    <a:pt x="3270250" y="1541780"/>
                  </a:lnTo>
                  <a:moveTo>
                    <a:pt x="3270250" y="1541780"/>
                  </a:moveTo>
                  <a:lnTo>
                    <a:pt x="3270250" y="1198880"/>
                  </a:lnTo>
                </a:path>
              </a:pathLst>
            </a:custGeom>
            <a:solidFill>
              <a:srgbClr val="222C27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620" y="7620"/>
              <a:ext cx="3271520" cy="6334760"/>
            </a:xfrm>
            <a:custGeom>
              <a:avLst/>
              <a:gdLst/>
              <a:ahLst/>
              <a:cxnLst/>
              <a:rect r="r" b="b" t="t" l="l"/>
              <a:pathLst>
                <a:path h="6334760" w="3271520">
                  <a:moveTo>
                    <a:pt x="3116580" y="0"/>
                  </a:moveTo>
                  <a:lnTo>
                    <a:pt x="153670" y="0"/>
                  </a:lnTo>
                  <a:cubicBezTo>
                    <a:pt x="68580" y="0"/>
                    <a:pt x="0" y="68580"/>
                    <a:pt x="0" y="153670"/>
                  </a:cubicBezTo>
                  <a:lnTo>
                    <a:pt x="0" y="214630"/>
                  </a:lnTo>
                  <a:lnTo>
                    <a:pt x="3271520" y="214630"/>
                  </a:lnTo>
                  <a:lnTo>
                    <a:pt x="3271520" y="153670"/>
                  </a:lnTo>
                  <a:cubicBezTo>
                    <a:pt x="3271520" y="68580"/>
                    <a:pt x="3201670" y="0"/>
                    <a:pt x="3116580" y="0"/>
                  </a:cubicBezTo>
                  <a:close/>
                  <a:moveTo>
                    <a:pt x="0" y="6120130"/>
                  </a:moveTo>
                  <a:lnTo>
                    <a:pt x="0" y="6181090"/>
                  </a:lnTo>
                  <a:cubicBezTo>
                    <a:pt x="0" y="6266180"/>
                    <a:pt x="68580" y="6334760"/>
                    <a:pt x="153670" y="6334760"/>
                  </a:cubicBezTo>
                  <a:lnTo>
                    <a:pt x="3116580" y="6334760"/>
                  </a:lnTo>
                  <a:cubicBezTo>
                    <a:pt x="3201670" y="6334760"/>
                    <a:pt x="3270250" y="6266180"/>
                    <a:pt x="3270250" y="6181090"/>
                  </a:cubicBezTo>
                  <a:lnTo>
                    <a:pt x="3270250" y="6120130"/>
                  </a:lnTo>
                  <a:lnTo>
                    <a:pt x="0" y="6120130"/>
                  </a:ln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86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286760">
                  <a:moveTo>
                    <a:pt x="3124200" y="0"/>
                  </a:moveTo>
                  <a:lnTo>
                    <a:pt x="161290" y="0"/>
                  </a:lnTo>
                  <a:cubicBezTo>
                    <a:pt x="72390" y="0"/>
                    <a:pt x="0" y="72390"/>
                    <a:pt x="0" y="161290"/>
                  </a:cubicBezTo>
                  <a:lnTo>
                    <a:pt x="0" y="222250"/>
                  </a:lnTo>
                  <a:lnTo>
                    <a:pt x="0" y="6127750"/>
                  </a:lnTo>
                  <a:lnTo>
                    <a:pt x="0" y="6188710"/>
                  </a:lnTo>
                  <a:cubicBezTo>
                    <a:pt x="0" y="6277610"/>
                    <a:pt x="72390" y="6350000"/>
                    <a:pt x="161290" y="6350000"/>
                  </a:cubicBezTo>
                  <a:lnTo>
                    <a:pt x="3124200" y="6350000"/>
                  </a:lnTo>
                  <a:cubicBezTo>
                    <a:pt x="3213100" y="6350000"/>
                    <a:pt x="3285490" y="6277610"/>
                    <a:pt x="3285490" y="6188710"/>
                  </a:cubicBezTo>
                  <a:lnTo>
                    <a:pt x="3285490" y="6127750"/>
                  </a:lnTo>
                  <a:lnTo>
                    <a:pt x="3285490" y="222250"/>
                  </a:lnTo>
                  <a:lnTo>
                    <a:pt x="3285490" y="161290"/>
                  </a:lnTo>
                  <a:cubicBezTo>
                    <a:pt x="3286760" y="72390"/>
                    <a:pt x="3214370" y="0"/>
                    <a:pt x="3124200" y="0"/>
                  </a:cubicBezTo>
                  <a:close/>
                  <a:moveTo>
                    <a:pt x="15240" y="229870"/>
                  </a:moveTo>
                  <a:lnTo>
                    <a:pt x="3271520" y="229870"/>
                  </a:lnTo>
                  <a:lnTo>
                    <a:pt x="3271520" y="6120130"/>
                  </a:lnTo>
                  <a:lnTo>
                    <a:pt x="15240" y="6120130"/>
                  </a:lnTo>
                  <a:lnTo>
                    <a:pt x="15240" y="229870"/>
                  </a:lnTo>
                  <a:close/>
                  <a:moveTo>
                    <a:pt x="161290" y="15240"/>
                  </a:moveTo>
                  <a:lnTo>
                    <a:pt x="3124200" y="15240"/>
                  </a:lnTo>
                  <a:cubicBezTo>
                    <a:pt x="3205480" y="15240"/>
                    <a:pt x="3271520" y="81280"/>
                    <a:pt x="3271520" y="162560"/>
                  </a:cubicBezTo>
                  <a:lnTo>
                    <a:pt x="3271520" y="215900"/>
                  </a:lnTo>
                  <a:lnTo>
                    <a:pt x="15240" y="215900"/>
                  </a:lnTo>
                  <a:lnTo>
                    <a:pt x="15240" y="162560"/>
                  </a:lnTo>
                  <a:cubicBezTo>
                    <a:pt x="15240" y="80010"/>
                    <a:pt x="80010" y="15240"/>
                    <a:pt x="161290" y="15240"/>
                  </a:cubicBezTo>
                  <a:close/>
                  <a:moveTo>
                    <a:pt x="3271520" y="6188710"/>
                  </a:moveTo>
                  <a:cubicBezTo>
                    <a:pt x="3271520" y="6269990"/>
                    <a:pt x="3205480" y="6336030"/>
                    <a:pt x="3124200" y="6336030"/>
                  </a:cubicBezTo>
                  <a:lnTo>
                    <a:pt x="161290" y="6336030"/>
                  </a:lnTo>
                  <a:cubicBezTo>
                    <a:pt x="80010" y="6336030"/>
                    <a:pt x="13970" y="6269990"/>
                    <a:pt x="13970" y="6188710"/>
                  </a:cubicBezTo>
                  <a:lnTo>
                    <a:pt x="13970" y="6135370"/>
                  </a:lnTo>
                  <a:lnTo>
                    <a:pt x="3270250" y="6135370"/>
                  </a:lnTo>
                  <a:lnTo>
                    <a:pt x="3270250" y="6188710"/>
                  </a:lnTo>
                  <a:lnTo>
                    <a:pt x="3271520" y="6188710"/>
                  </a:lnTo>
                  <a:close/>
                  <a:moveTo>
                    <a:pt x="130810" y="157480"/>
                  </a:moveTo>
                  <a:lnTo>
                    <a:pt x="172720" y="114300"/>
                  </a:lnTo>
                  <a:lnTo>
                    <a:pt x="129540" y="71120"/>
                  </a:lnTo>
                  <a:cubicBezTo>
                    <a:pt x="127000" y="68580"/>
                    <a:pt x="127000" y="63500"/>
                    <a:pt x="129540" y="60960"/>
                  </a:cubicBezTo>
                  <a:cubicBezTo>
                    <a:pt x="132080" y="58420"/>
                    <a:pt x="137160" y="58420"/>
                    <a:pt x="139700" y="60960"/>
                  </a:cubicBezTo>
                  <a:lnTo>
                    <a:pt x="182880" y="104140"/>
                  </a:lnTo>
                  <a:lnTo>
                    <a:pt x="226060" y="60960"/>
                  </a:lnTo>
                  <a:cubicBezTo>
                    <a:pt x="228600" y="58420"/>
                    <a:pt x="233680" y="58420"/>
                    <a:pt x="236220" y="60960"/>
                  </a:cubicBezTo>
                  <a:cubicBezTo>
                    <a:pt x="238760" y="63500"/>
                    <a:pt x="238760" y="68580"/>
                    <a:pt x="236220" y="71120"/>
                  </a:cubicBezTo>
                  <a:lnTo>
                    <a:pt x="194310" y="114300"/>
                  </a:lnTo>
                  <a:lnTo>
                    <a:pt x="237490" y="157480"/>
                  </a:lnTo>
                  <a:cubicBezTo>
                    <a:pt x="240030" y="160020"/>
                    <a:pt x="240030" y="165100"/>
                    <a:pt x="237490" y="167640"/>
                  </a:cubicBezTo>
                  <a:cubicBezTo>
                    <a:pt x="236220" y="168910"/>
                    <a:pt x="233680" y="170180"/>
                    <a:pt x="232410" y="170180"/>
                  </a:cubicBezTo>
                  <a:cubicBezTo>
                    <a:pt x="231140" y="170180"/>
                    <a:pt x="228600" y="168910"/>
                    <a:pt x="227330" y="167640"/>
                  </a:cubicBezTo>
                  <a:lnTo>
                    <a:pt x="184150" y="124460"/>
                  </a:lnTo>
                  <a:lnTo>
                    <a:pt x="140970" y="167640"/>
                  </a:lnTo>
                  <a:cubicBezTo>
                    <a:pt x="139700" y="168910"/>
                    <a:pt x="137160" y="170180"/>
                    <a:pt x="135890" y="170180"/>
                  </a:cubicBezTo>
                  <a:cubicBezTo>
                    <a:pt x="134620" y="170180"/>
                    <a:pt x="132080" y="168910"/>
                    <a:pt x="130810" y="167640"/>
                  </a:cubicBezTo>
                  <a:cubicBezTo>
                    <a:pt x="127000" y="165100"/>
                    <a:pt x="127000" y="160020"/>
                    <a:pt x="130810" y="157480"/>
                  </a:cubicBezTo>
                  <a:close/>
                  <a:moveTo>
                    <a:pt x="350520" y="170180"/>
                  </a:moveTo>
                  <a:lnTo>
                    <a:pt x="447040" y="170180"/>
                  </a:lnTo>
                  <a:cubicBezTo>
                    <a:pt x="450850" y="170180"/>
                    <a:pt x="454660" y="166370"/>
                    <a:pt x="454660" y="162560"/>
                  </a:cubicBezTo>
                  <a:lnTo>
                    <a:pt x="454660" y="67310"/>
                  </a:lnTo>
                  <a:cubicBezTo>
                    <a:pt x="454660" y="63500"/>
                    <a:pt x="450850" y="59690"/>
                    <a:pt x="447040" y="59690"/>
                  </a:cubicBezTo>
                  <a:lnTo>
                    <a:pt x="350520" y="59690"/>
                  </a:lnTo>
                  <a:cubicBezTo>
                    <a:pt x="346710" y="59690"/>
                    <a:pt x="342900" y="63500"/>
                    <a:pt x="342900" y="67310"/>
                  </a:cubicBezTo>
                  <a:lnTo>
                    <a:pt x="342900" y="163830"/>
                  </a:lnTo>
                  <a:cubicBezTo>
                    <a:pt x="342900" y="166370"/>
                    <a:pt x="346710" y="170180"/>
                    <a:pt x="350520" y="170180"/>
                  </a:cubicBezTo>
                  <a:close/>
                  <a:moveTo>
                    <a:pt x="358140" y="74930"/>
                  </a:moveTo>
                  <a:lnTo>
                    <a:pt x="439420" y="74930"/>
                  </a:lnTo>
                  <a:lnTo>
                    <a:pt x="439420" y="156210"/>
                  </a:lnTo>
                  <a:lnTo>
                    <a:pt x="358140" y="156210"/>
                  </a:lnTo>
                  <a:cubicBezTo>
                    <a:pt x="358140" y="156210"/>
                    <a:pt x="358140" y="74930"/>
                    <a:pt x="358140" y="74930"/>
                  </a:cubicBezTo>
                  <a:close/>
                  <a:moveTo>
                    <a:pt x="551180" y="162560"/>
                  </a:moveTo>
                  <a:cubicBezTo>
                    <a:pt x="551180" y="158750"/>
                    <a:pt x="554990" y="154940"/>
                    <a:pt x="558800" y="154940"/>
                  </a:cubicBezTo>
                  <a:lnTo>
                    <a:pt x="669290" y="154940"/>
                  </a:lnTo>
                  <a:cubicBezTo>
                    <a:pt x="673100" y="154940"/>
                    <a:pt x="676910" y="158750"/>
                    <a:pt x="676910" y="162560"/>
                  </a:cubicBezTo>
                  <a:cubicBezTo>
                    <a:pt x="676910" y="166370"/>
                    <a:pt x="673100" y="170180"/>
                    <a:pt x="669290" y="170180"/>
                  </a:cubicBezTo>
                  <a:lnTo>
                    <a:pt x="558800" y="170180"/>
                  </a:lnTo>
                  <a:cubicBezTo>
                    <a:pt x="553720" y="170180"/>
                    <a:pt x="551180" y="166370"/>
                    <a:pt x="551180" y="162560"/>
                  </a:cubicBezTo>
                  <a:close/>
                </a:path>
              </a:pathLst>
            </a:custGeom>
            <a:solidFill>
              <a:srgbClr val="222C27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5492679" y="511049"/>
            <a:ext cx="12477949" cy="7872451"/>
          </a:xfrm>
          <a:custGeom>
            <a:avLst/>
            <a:gdLst/>
            <a:ahLst/>
            <a:cxnLst/>
            <a:rect r="r" b="b" t="t" l="l"/>
            <a:pathLst>
              <a:path h="7872451" w="12477949">
                <a:moveTo>
                  <a:pt x="0" y="0"/>
                </a:moveTo>
                <a:lnTo>
                  <a:pt x="12477949" y="0"/>
                </a:lnTo>
                <a:lnTo>
                  <a:pt x="12477949" y="7872451"/>
                </a:lnTo>
                <a:lnTo>
                  <a:pt x="0" y="78724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28700" y="1028700"/>
            <a:ext cx="4259641" cy="8229600"/>
            <a:chOff x="0" y="0"/>
            <a:chExt cx="328676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7620" y="7620"/>
              <a:ext cx="3271520" cy="6334760"/>
            </a:xfrm>
            <a:custGeom>
              <a:avLst/>
              <a:gdLst/>
              <a:ahLst/>
              <a:cxnLst/>
              <a:rect r="r" b="b" t="t" l="l"/>
              <a:pathLst>
                <a:path h="6334760" w="3271520">
                  <a:moveTo>
                    <a:pt x="3270250" y="1198880"/>
                  </a:moveTo>
                  <a:lnTo>
                    <a:pt x="3270250" y="153670"/>
                  </a:lnTo>
                  <a:cubicBezTo>
                    <a:pt x="3271520" y="68580"/>
                    <a:pt x="3201670" y="0"/>
                    <a:pt x="3116580" y="0"/>
                  </a:cubicBezTo>
                  <a:lnTo>
                    <a:pt x="153670" y="0"/>
                  </a:lnTo>
                  <a:cubicBezTo>
                    <a:pt x="68580" y="0"/>
                    <a:pt x="0" y="68580"/>
                    <a:pt x="0" y="153670"/>
                  </a:cubicBezTo>
                  <a:lnTo>
                    <a:pt x="0" y="6181090"/>
                  </a:lnTo>
                  <a:cubicBezTo>
                    <a:pt x="0" y="6266180"/>
                    <a:pt x="68580" y="6334760"/>
                    <a:pt x="153670" y="6334760"/>
                  </a:cubicBezTo>
                  <a:lnTo>
                    <a:pt x="3116580" y="6334760"/>
                  </a:lnTo>
                  <a:cubicBezTo>
                    <a:pt x="3201670" y="6334760"/>
                    <a:pt x="3270250" y="6266180"/>
                    <a:pt x="3270250" y="6181090"/>
                  </a:cubicBezTo>
                  <a:lnTo>
                    <a:pt x="3270250" y="1541780"/>
                  </a:lnTo>
                  <a:moveTo>
                    <a:pt x="3270250" y="1541780"/>
                  </a:moveTo>
                  <a:lnTo>
                    <a:pt x="3270250" y="1198880"/>
                  </a:lnTo>
                </a:path>
              </a:pathLst>
            </a:custGeom>
            <a:blipFill>
              <a:blip r:embed="rId8"/>
              <a:stretch>
                <a:fillRect l="-28088" t="0" r="-28088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7620" y="7620"/>
              <a:ext cx="3271520" cy="6334760"/>
            </a:xfrm>
            <a:custGeom>
              <a:avLst/>
              <a:gdLst/>
              <a:ahLst/>
              <a:cxnLst/>
              <a:rect r="r" b="b" t="t" l="l"/>
              <a:pathLst>
                <a:path h="6334760" w="3271520">
                  <a:moveTo>
                    <a:pt x="3116580" y="0"/>
                  </a:moveTo>
                  <a:lnTo>
                    <a:pt x="153670" y="0"/>
                  </a:lnTo>
                  <a:cubicBezTo>
                    <a:pt x="68580" y="0"/>
                    <a:pt x="0" y="68580"/>
                    <a:pt x="0" y="153670"/>
                  </a:cubicBezTo>
                  <a:lnTo>
                    <a:pt x="0" y="214630"/>
                  </a:lnTo>
                  <a:lnTo>
                    <a:pt x="3271520" y="214630"/>
                  </a:lnTo>
                  <a:lnTo>
                    <a:pt x="3271520" y="153670"/>
                  </a:lnTo>
                  <a:cubicBezTo>
                    <a:pt x="3271520" y="68580"/>
                    <a:pt x="3201670" y="0"/>
                    <a:pt x="3116580" y="0"/>
                  </a:cubicBezTo>
                  <a:close/>
                  <a:moveTo>
                    <a:pt x="0" y="6120130"/>
                  </a:moveTo>
                  <a:lnTo>
                    <a:pt x="0" y="6181090"/>
                  </a:lnTo>
                  <a:cubicBezTo>
                    <a:pt x="0" y="6266180"/>
                    <a:pt x="68580" y="6334760"/>
                    <a:pt x="153670" y="6334760"/>
                  </a:cubicBezTo>
                  <a:lnTo>
                    <a:pt x="3116580" y="6334760"/>
                  </a:lnTo>
                  <a:cubicBezTo>
                    <a:pt x="3201670" y="6334760"/>
                    <a:pt x="3270250" y="6266180"/>
                    <a:pt x="3270250" y="6181090"/>
                  </a:cubicBezTo>
                  <a:lnTo>
                    <a:pt x="3270250" y="6120130"/>
                  </a:lnTo>
                  <a:lnTo>
                    <a:pt x="0" y="6120130"/>
                  </a:lnTo>
                  <a:close/>
                </a:path>
              </a:pathLst>
            </a:custGeom>
            <a:solidFill>
              <a:srgbClr val="F2EADA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86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286760">
                  <a:moveTo>
                    <a:pt x="3124200" y="0"/>
                  </a:moveTo>
                  <a:lnTo>
                    <a:pt x="161290" y="0"/>
                  </a:lnTo>
                  <a:cubicBezTo>
                    <a:pt x="72390" y="0"/>
                    <a:pt x="0" y="72390"/>
                    <a:pt x="0" y="161290"/>
                  </a:cubicBezTo>
                  <a:lnTo>
                    <a:pt x="0" y="222250"/>
                  </a:lnTo>
                  <a:lnTo>
                    <a:pt x="0" y="6127750"/>
                  </a:lnTo>
                  <a:lnTo>
                    <a:pt x="0" y="6188710"/>
                  </a:lnTo>
                  <a:cubicBezTo>
                    <a:pt x="0" y="6277610"/>
                    <a:pt x="72390" y="6350000"/>
                    <a:pt x="161290" y="6350000"/>
                  </a:cubicBezTo>
                  <a:lnTo>
                    <a:pt x="3124200" y="6350000"/>
                  </a:lnTo>
                  <a:cubicBezTo>
                    <a:pt x="3213100" y="6350000"/>
                    <a:pt x="3285490" y="6277610"/>
                    <a:pt x="3285490" y="6188710"/>
                  </a:cubicBezTo>
                  <a:lnTo>
                    <a:pt x="3285490" y="6127750"/>
                  </a:lnTo>
                  <a:lnTo>
                    <a:pt x="3285490" y="222250"/>
                  </a:lnTo>
                  <a:lnTo>
                    <a:pt x="3285490" y="161290"/>
                  </a:lnTo>
                  <a:cubicBezTo>
                    <a:pt x="3286760" y="72390"/>
                    <a:pt x="3214370" y="0"/>
                    <a:pt x="3124200" y="0"/>
                  </a:cubicBezTo>
                  <a:close/>
                  <a:moveTo>
                    <a:pt x="15240" y="229870"/>
                  </a:moveTo>
                  <a:lnTo>
                    <a:pt x="3271520" y="229870"/>
                  </a:lnTo>
                  <a:lnTo>
                    <a:pt x="3271520" y="6120130"/>
                  </a:lnTo>
                  <a:lnTo>
                    <a:pt x="15240" y="6120130"/>
                  </a:lnTo>
                  <a:lnTo>
                    <a:pt x="15240" y="229870"/>
                  </a:lnTo>
                  <a:close/>
                  <a:moveTo>
                    <a:pt x="161290" y="15240"/>
                  </a:moveTo>
                  <a:lnTo>
                    <a:pt x="3124200" y="15240"/>
                  </a:lnTo>
                  <a:cubicBezTo>
                    <a:pt x="3205480" y="15240"/>
                    <a:pt x="3271520" y="81280"/>
                    <a:pt x="3271520" y="162560"/>
                  </a:cubicBezTo>
                  <a:lnTo>
                    <a:pt x="3271520" y="215900"/>
                  </a:lnTo>
                  <a:lnTo>
                    <a:pt x="15240" y="215900"/>
                  </a:lnTo>
                  <a:lnTo>
                    <a:pt x="15240" y="162560"/>
                  </a:lnTo>
                  <a:cubicBezTo>
                    <a:pt x="15240" y="80010"/>
                    <a:pt x="80010" y="15240"/>
                    <a:pt x="161290" y="15240"/>
                  </a:cubicBezTo>
                  <a:close/>
                  <a:moveTo>
                    <a:pt x="3271520" y="6188710"/>
                  </a:moveTo>
                  <a:cubicBezTo>
                    <a:pt x="3271520" y="6269990"/>
                    <a:pt x="3205480" y="6336030"/>
                    <a:pt x="3124200" y="6336030"/>
                  </a:cubicBezTo>
                  <a:lnTo>
                    <a:pt x="161290" y="6336030"/>
                  </a:lnTo>
                  <a:cubicBezTo>
                    <a:pt x="80010" y="6336030"/>
                    <a:pt x="13970" y="6269990"/>
                    <a:pt x="13970" y="6188710"/>
                  </a:cubicBezTo>
                  <a:lnTo>
                    <a:pt x="13970" y="6135370"/>
                  </a:lnTo>
                  <a:lnTo>
                    <a:pt x="3270250" y="6135370"/>
                  </a:lnTo>
                  <a:lnTo>
                    <a:pt x="3270250" y="6188710"/>
                  </a:lnTo>
                  <a:lnTo>
                    <a:pt x="3271520" y="6188710"/>
                  </a:lnTo>
                  <a:close/>
                  <a:moveTo>
                    <a:pt x="130810" y="157480"/>
                  </a:moveTo>
                  <a:lnTo>
                    <a:pt x="172720" y="114300"/>
                  </a:lnTo>
                  <a:lnTo>
                    <a:pt x="129540" y="71120"/>
                  </a:lnTo>
                  <a:cubicBezTo>
                    <a:pt x="127000" y="68580"/>
                    <a:pt x="127000" y="63500"/>
                    <a:pt x="129540" y="60960"/>
                  </a:cubicBezTo>
                  <a:cubicBezTo>
                    <a:pt x="132080" y="58420"/>
                    <a:pt x="137160" y="58420"/>
                    <a:pt x="139700" y="60960"/>
                  </a:cubicBezTo>
                  <a:lnTo>
                    <a:pt x="182880" y="104140"/>
                  </a:lnTo>
                  <a:lnTo>
                    <a:pt x="226060" y="60960"/>
                  </a:lnTo>
                  <a:cubicBezTo>
                    <a:pt x="228600" y="58420"/>
                    <a:pt x="233680" y="58420"/>
                    <a:pt x="236220" y="60960"/>
                  </a:cubicBezTo>
                  <a:cubicBezTo>
                    <a:pt x="238760" y="63500"/>
                    <a:pt x="238760" y="68580"/>
                    <a:pt x="236220" y="71120"/>
                  </a:cubicBezTo>
                  <a:lnTo>
                    <a:pt x="194310" y="114300"/>
                  </a:lnTo>
                  <a:lnTo>
                    <a:pt x="237490" y="157480"/>
                  </a:lnTo>
                  <a:cubicBezTo>
                    <a:pt x="240030" y="160020"/>
                    <a:pt x="240030" y="165100"/>
                    <a:pt x="237490" y="167640"/>
                  </a:cubicBezTo>
                  <a:cubicBezTo>
                    <a:pt x="236220" y="168910"/>
                    <a:pt x="233680" y="170180"/>
                    <a:pt x="232410" y="170180"/>
                  </a:cubicBezTo>
                  <a:cubicBezTo>
                    <a:pt x="231140" y="170180"/>
                    <a:pt x="228600" y="168910"/>
                    <a:pt x="227330" y="167640"/>
                  </a:cubicBezTo>
                  <a:lnTo>
                    <a:pt x="184150" y="124460"/>
                  </a:lnTo>
                  <a:lnTo>
                    <a:pt x="140970" y="167640"/>
                  </a:lnTo>
                  <a:cubicBezTo>
                    <a:pt x="139700" y="168910"/>
                    <a:pt x="137160" y="170180"/>
                    <a:pt x="135890" y="170180"/>
                  </a:cubicBezTo>
                  <a:cubicBezTo>
                    <a:pt x="134620" y="170180"/>
                    <a:pt x="132080" y="168910"/>
                    <a:pt x="130810" y="167640"/>
                  </a:cubicBezTo>
                  <a:cubicBezTo>
                    <a:pt x="127000" y="165100"/>
                    <a:pt x="127000" y="160020"/>
                    <a:pt x="130810" y="157480"/>
                  </a:cubicBezTo>
                  <a:close/>
                  <a:moveTo>
                    <a:pt x="350520" y="170180"/>
                  </a:moveTo>
                  <a:lnTo>
                    <a:pt x="447040" y="170180"/>
                  </a:lnTo>
                  <a:cubicBezTo>
                    <a:pt x="450850" y="170180"/>
                    <a:pt x="454660" y="166370"/>
                    <a:pt x="454660" y="162560"/>
                  </a:cubicBezTo>
                  <a:lnTo>
                    <a:pt x="454660" y="67310"/>
                  </a:lnTo>
                  <a:cubicBezTo>
                    <a:pt x="454660" y="63500"/>
                    <a:pt x="450850" y="59690"/>
                    <a:pt x="447040" y="59690"/>
                  </a:cubicBezTo>
                  <a:lnTo>
                    <a:pt x="350520" y="59690"/>
                  </a:lnTo>
                  <a:cubicBezTo>
                    <a:pt x="346710" y="59690"/>
                    <a:pt x="342900" y="63500"/>
                    <a:pt x="342900" y="67310"/>
                  </a:cubicBezTo>
                  <a:lnTo>
                    <a:pt x="342900" y="163830"/>
                  </a:lnTo>
                  <a:cubicBezTo>
                    <a:pt x="342900" y="166370"/>
                    <a:pt x="346710" y="170180"/>
                    <a:pt x="350520" y="170180"/>
                  </a:cubicBezTo>
                  <a:close/>
                  <a:moveTo>
                    <a:pt x="358140" y="74930"/>
                  </a:moveTo>
                  <a:lnTo>
                    <a:pt x="439420" y="74930"/>
                  </a:lnTo>
                  <a:lnTo>
                    <a:pt x="439420" y="156210"/>
                  </a:lnTo>
                  <a:lnTo>
                    <a:pt x="358140" y="156210"/>
                  </a:lnTo>
                  <a:cubicBezTo>
                    <a:pt x="358140" y="156210"/>
                    <a:pt x="358140" y="74930"/>
                    <a:pt x="358140" y="74930"/>
                  </a:cubicBezTo>
                  <a:close/>
                  <a:moveTo>
                    <a:pt x="551180" y="162560"/>
                  </a:moveTo>
                  <a:cubicBezTo>
                    <a:pt x="551180" y="158750"/>
                    <a:pt x="554990" y="154940"/>
                    <a:pt x="558800" y="154940"/>
                  </a:cubicBezTo>
                  <a:lnTo>
                    <a:pt x="669290" y="154940"/>
                  </a:lnTo>
                  <a:cubicBezTo>
                    <a:pt x="673100" y="154940"/>
                    <a:pt x="676910" y="158750"/>
                    <a:pt x="676910" y="162560"/>
                  </a:cubicBezTo>
                  <a:cubicBezTo>
                    <a:pt x="676910" y="166370"/>
                    <a:pt x="673100" y="170180"/>
                    <a:pt x="669290" y="170180"/>
                  </a:cubicBezTo>
                  <a:lnTo>
                    <a:pt x="558800" y="170180"/>
                  </a:lnTo>
                  <a:cubicBezTo>
                    <a:pt x="553720" y="170180"/>
                    <a:pt x="551180" y="166370"/>
                    <a:pt x="551180" y="162560"/>
                  </a:cubicBezTo>
                  <a:close/>
                </a:path>
              </a:pathLst>
            </a:custGeom>
            <a:solidFill>
              <a:srgbClr val="222C27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860401" y="9258300"/>
            <a:ext cx="6635812" cy="849782"/>
            <a:chOff x="0" y="0"/>
            <a:chExt cx="1747704" cy="22381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747704" cy="223811"/>
            </a:xfrm>
            <a:custGeom>
              <a:avLst/>
              <a:gdLst/>
              <a:ahLst/>
              <a:cxnLst/>
              <a:rect r="r" b="b" t="t" l="l"/>
              <a:pathLst>
                <a:path h="223811" w="1747704">
                  <a:moveTo>
                    <a:pt x="28001" y="0"/>
                  </a:moveTo>
                  <a:lnTo>
                    <a:pt x="1719703" y="0"/>
                  </a:lnTo>
                  <a:cubicBezTo>
                    <a:pt x="1727129" y="0"/>
                    <a:pt x="1734251" y="2950"/>
                    <a:pt x="1739502" y="8201"/>
                  </a:cubicBezTo>
                  <a:cubicBezTo>
                    <a:pt x="1744754" y="13452"/>
                    <a:pt x="1747704" y="20574"/>
                    <a:pt x="1747704" y="28001"/>
                  </a:cubicBezTo>
                  <a:lnTo>
                    <a:pt x="1747704" y="195810"/>
                  </a:lnTo>
                  <a:cubicBezTo>
                    <a:pt x="1747704" y="203237"/>
                    <a:pt x="1744754" y="210359"/>
                    <a:pt x="1739502" y="215610"/>
                  </a:cubicBezTo>
                  <a:cubicBezTo>
                    <a:pt x="1734251" y="220861"/>
                    <a:pt x="1727129" y="223811"/>
                    <a:pt x="1719703" y="223811"/>
                  </a:cubicBezTo>
                  <a:lnTo>
                    <a:pt x="28001" y="223811"/>
                  </a:lnTo>
                  <a:cubicBezTo>
                    <a:pt x="20574" y="223811"/>
                    <a:pt x="13452" y="220861"/>
                    <a:pt x="8201" y="215610"/>
                  </a:cubicBezTo>
                  <a:cubicBezTo>
                    <a:pt x="2950" y="210359"/>
                    <a:pt x="0" y="203237"/>
                    <a:pt x="0" y="195810"/>
                  </a:cubicBezTo>
                  <a:lnTo>
                    <a:pt x="0" y="28001"/>
                  </a:lnTo>
                  <a:cubicBezTo>
                    <a:pt x="0" y="20574"/>
                    <a:pt x="2950" y="13452"/>
                    <a:pt x="8201" y="8201"/>
                  </a:cubicBezTo>
                  <a:cubicBezTo>
                    <a:pt x="13452" y="2950"/>
                    <a:pt x="20574" y="0"/>
                    <a:pt x="28001" y="0"/>
                  </a:cubicBezTo>
                  <a:close/>
                </a:path>
              </a:pathLst>
            </a:custGeom>
            <a:solidFill>
              <a:srgbClr val="F2EADA"/>
            </a:solidFill>
            <a:ln w="38100" cap="rnd">
              <a:solidFill>
                <a:srgbClr val="222C27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747704" cy="2619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358552" y="2341480"/>
            <a:ext cx="11118327" cy="4583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1736"/>
              </a:lnSpc>
            </a:pPr>
            <a:r>
              <a:rPr lang="en-US" sz="13040" spc="-326">
                <a:solidFill>
                  <a:srgbClr val="F36536"/>
                </a:solidFill>
                <a:latin typeface="Gulfs Display"/>
                <a:ea typeface="Gulfs Display"/>
                <a:cs typeface="Gulfs Display"/>
                <a:sym typeface="Gulfs Display"/>
              </a:rPr>
              <a:t>Introduction to stock investment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5400000">
            <a:off x="16647415" y="590607"/>
            <a:ext cx="842270" cy="1585105"/>
          </a:xfrm>
          <a:custGeom>
            <a:avLst/>
            <a:gdLst/>
            <a:ahLst/>
            <a:cxnLst/>
            <a:rect r="r" b="b" t="t" l="l"/>
            <a:pathLst>
              <a:path h="1585105" w="842270">
                <a:moveTo>
                  <a:pt x="0" y="0"/>
                </a:moveTo>
                <a:lnTo>
                  <a:pt x="842270" y="0"/>
                </a:lnTo>
                <a:lnTo>
                  <a:pt x="842270" y="1585106"/>
                </a:lnTo>
                <a:lnTo>
                  <a:pt x="0" y="15851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204008" y="7076944"/>
            <a:ext cx="11657096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400"/>
              </a:lnSpc>
            </a:pPr>
            <a:r>
              <a:rPr lang="en-US" sz="6000">
                <a:solidFill>
                  <a:srgbClr val="222C27"/>
                </a:solidFill>
                <a:latin typeface="Gulfs Display"/>
                <a:ea typeface="Gulfs Display"/>
                <a:cs typeface="Gulfs Display"/>
                <a:sym typeface="Gulfs Display"/>
              </a:rPr>
              <a:t>Stock Analysis with Makeni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194941" y="9548887"/>
            <a:ext cx="5995272" cy="344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520"/>
              </a:lnSpc>
            </a:pPr>
            <a:r>
              <a:rPr lang="en-US" sz="2800" spc="-70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Presented by Long Bui &amp; Alissa Dao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20635" y="105321"/>
            <a:ext cx="1797670" cy="1425096"/>
          </a:xfrm>
          <a:custGeom>
            <a:avLst/>
            <a:gdLst/>
            <a:ahLst/>
            <a:cxnLst/>
            <a:rect r="r" b="b" t="t" l="l"/>
            <a:pathLst>
              <a:path h="1425096" w="1797670">
                <a:moveTo>
                  <a:pt x="0" y="0"/>
                </a:moveTo>
                <a:lnTo>
                  <a:pt x="1797670" y="0"/>
                </a:lnTo>
                <a:lnTo>
                  <a:pt x="1797670" y="1425097"/>
                </a:lnTo>
                <a:lnTo>
                  <a:pt x="0" y="14250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93544" y="105321"/>
            <a:ext cx="2539915" cy="1430219"/>
          </a:xfrm>
          <a:custGeom>
            <a:avLst/>
            <a:gdLst/>
            <a:ahLst/>
            <a:cxnLst/>
            <a:rect r="r" b="b" t="t" l="l"/>
            <a:pathLst>
              <a:path h="1430219" w="2539915">
                <a:moveTo>
                  <a:pt x="0" y="0"/>
                </a:moveTo>
                <a:lnTo>
                  <a:pt x="2539915" y="0"/>
                </a:lnTo>
                <a:lnTo>
                  <a:pt x="2539915" y="1430219"/>
                </a:lnTo>
                <a:lnTo>
                  <a:pt x="0" y="14302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12" t="0" r="-281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9220" y="1687303"/>
            <a:ext cx="8997301" cy="3771252"/>
          </a:xfrm>
          <a:custGeom>
            <a:avLst/>
            <a:gdLst/>
            <a:ahLst/>
            <a:cxnLst/>
            <a:rect r="r" b="b" t="t" l="l"/>
            <a:pathLst>
              <a:path h="3771252" w="8997301">
                <a:moveTo>
                  <a:pt x="0" y="0"/>
                </a:moveTo>
                <a:lnTo>
                  <a:pt x="8997301" y="0"/>
                </a:lnTo>
                <a:lnTo>
                  <a:pt x="8997301" y="3771252"/>
                </a:lnTo>
                <a:lnTo>
                  <a:pt x="0" y="37712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1" t="-4406" r="0" b="-703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85705" y="1740282"/>
            <a:ext cx="8547754" cy="3718273"/>
          </a:xfrm>
          <a:custGeom>
            <a:avLst/>
            <a:gdLst/>
            <a:ahLst/>
            <a:cxnLst/>
            <a:rect r="r" b="b" t="t" l="l"/>
            <a:pathLst>
              <a:path h="3718273" w="8547754">
                <a:moveTo>
                  <a:pt x="0" y="0"/>
                </a:moveTo>
                <a:lnTo>
                  <a:pt x="8547754" y="0"/>
                </a:lnTo>
                <a:lnTo>
                  <a:pt x="8547754" y="3718273"/>
                </a:lnTo>
                <a:lnTo>
                  <a:pt x="0" y="37182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39220" y="5800059"/>
            <a:ext cx="8904780" cy="3954406"/>
          </a:xfrm>
          <a:custGeom>
            <a:avLst/>
            <a:gdLst/>
            <a:ahLst/>
            <a:cxnLst/>
            <a:rect r="r" b="b" t="t" l="l"/>
            <a:pathLst>
              <a:path h="3954406" w="8904780">
                <a:moveTo>
                  <a:pt x="0" y="0"/>
                </a:moveTo>
                <a:lnTo>
                  <a:pt x="8904780" y="0"/>
                </a:lnTo>
                <a:lnTo>
                  <a:pt x="8904780" y="3954406"/>
                </a:lnTo>
                <a:lnTo>
                  <a:pt x="0" y="39544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3877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85705" y="5800059"/>
            <a:ext cx="8547754" cy="3913320"/>
          </a:xfrm>
          <a:custGeom>
            <a:avLst/>
            <a:gdLst/>
            <a:ahLst/>
            <a:cxnLst/>
            <a:rect r="r" b="b" t="t" l="l"/>
            <a:pathLst>
              <a:path h="3913320" w="8547754">
                <a:moveTo>
                  <a:pt x="0" y="0"/>
                </a:moveTo>
                <a:lnTo>
                  <a:pt x="8547754" y="0"/>
                </a:lnTo>
                <a:lnTo>
                  <a:pt x="8547754" y="3913320"/>
                </a:lnTo>
                <a:lnTo>
                  <a:pt x="0" y="39133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710" t="0" r="-7294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6699" y="452094"/>
            <a:ext cx="9515064" cy="685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935"/>
              </a:lnSpc>
              <a:spcBef>
                <a:spcPct val="0"/>
              </a:spcBef>
            </a:pPr>
            <a:r>
              <a:rPr lang="en-US" sz="5484" spc="-137" strike="noStrike" u="none">
                <a:solidFill>
                  <a:srgbClr val="8F771D"/>
                </a:solidFill>
                <a:latin typeface="Gulfs Display"/>
                <a:ea typeface="Gulfs Display"/>
                <a:cs typeface="Gulfs Display"/>
                <a:sym typeface="Gulfs Display"/>
              </a:rPr>
              <a:t>b) Stock Trends (NVIDIA)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14700" y="163234"/>
            <a:ext cx="17458600" cy="9960533"/>
          </a:xfrm>
          <a:custGeom>
            <a:avLst/>
            <a:gdLst/>
            <a:ahLst/>
            <a:cxnLst/>
            <a:rect r="r" b="b" t="t" l="l"/>
            <a:pathLst>
              <a:path h="9960533" w="17458600">
                <a:moveTo>
                  <a:pt x="0" y="0"/>
                </a:moveTo>
                <a:lnTo>
                  <a:pt x="17458600" y="0"/>
                </a:lnTo>
                <a:lnTo>
                  <a:pt x="17458600" y="9960532"/>
                </a:lnTo>
                <a:lnTo>
                  <a:pt x="0" y="99605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" t="0" r="-18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24862" y="169031"/>
            <a:ext cx="17512698" cy="9991397"/>
          </a:xfrm>
          <a:custGeom>
            <a:avLst/>
            <a:gdLst/>
            <a:ahLst/>
            <a:cxnLst/>
            <a:rect r="r" b="b" t="t" l="l"/>
            <a:pathLst>
              <a:path h="9991397" w="17512698">
                <a:moveTo>
                  <a:pt x="0" y="0"/>
                </a:moveTo>
                <a:lnTo>
                  <a:pt x="17512698" y="0"/>
                </a:lnTo>
                <a:lnTo>
                  <a:pt x="17512698" y="9991397"/>
                </a:lnTo>
                <a:lnTo>
                  <a:pt x="0" y="99913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" t="0" r="-18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58635" y="188300"/>
            <a:ext cx="17370729" cy="9910400"/>
          </a:xfrm>
          <a:custGeom>
            <a:avLst/>
            <a:gdLst/>
            <a:ahLst/>
            <a:cxnLst/>
            <a:rect r="r" b="b" t="t" l="l"/>
            <a:pathLst>
              <a:path h="9910400" w="17370729">
                <a:moveTo>
                  <a:pt x="0" y="0"/>
                </a:moveTo>
                <a:lnTo>
                  <a:pt x="17370730" y="0"/>
                </a:lnTo>
                <a:lnTo>
                  <a:pt x="17370730" y="9910400"/>
                </a:lnTo>
                <a:lnTo>
                  <a:pt x="0" y="9910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" t="0" r="-18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38461" y="176790"/>
            <a:ext cx="17411077" cy="9933420"/>
          </a:xfrm>
          <a:custGeom>
            <a:avLst/>
            <a:gdLst/>
            <a:ahLst/>
            <a:cxnLst/>
            <a:rect r="r" b="b" t="t" l="l"/>
            <a:pathLst>
              <a:path h="9933420" w="17411077">
                <a:moveTo>
                  <a:pt x="0" y="0"/>
                </a:moveTo>
                <a:lnTo>
                  <a:pt x="17411078" y="0"/>
                </a:lnTo>
                <a:lnTo>
                  <a:pt x="17411078" y="9933420"/>
                </a:lnTo>
                <a:lnTo>
                  <a:pt x="0" y="99334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" t="0" r="-18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037128" y="3539440"/>
            <a:ext cx="10518543" cy="5871260"/>
          </a:xfrm>
          <a:custGeom>
            <a:avLst/>
            <a:gdLst/>
            <a:ahLst/>
            <a:cxnLst/>
            <a:rect r="r" b="b" t="t" l="l"/>
            <a:pathLst>
              <a:path h="5871260" w="10518543">
                <a:moveTo>
                  <a:pt x="0" y="0"/>
                </a:moveTo>
                <a:lnTo>
                  <a:pt x="10518544" y="0"/>
                </a:lnTo>
                <a:lnTo>
                  <a:pt x="10518544" y="5871260"/>
                </a:lnTo>
                <a:lnTo>
                  <a:pt x="0" y="5871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4037128" y="3387040"/>
            <a:ext cx="10518543" cy="5871260"/>
          </a:xfrm>
          <a:custGeom>
            <a:avLst/>
            <a:gdLst/>
            <a:ahLst/>
            <a:cxnLst/>
            <a:rect r="r" b="b" t="t" l="l"/>
            <a:pathLst>
              <a:path h="5871260" w="10518543">
                <a:moveTo>
                  <a:pt x="0" y="0"/>
                </a:moveTo>
                <a:lnTo>
                  <a:pt x="10518544" y="0"/>
                </a:lnTo>
                <a:lnTo>
                  <a:pt x="10518544" y="5871260"/>
                </a:lnTo>
                <a:lnTo>
                  <a:pt x="0" y="58712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true" flipV="false" rot="-7285985">
            <a:off x="13333055" y="87434"/>
            <a:ext cx="9909889" cy="10112132"/>
          </a:xfrm>
          <a:custGeom>
            <a:avLst/>
            <a:gdLst/>
            <a:ahLst/>
            <a:cxnLst/>
            <a:rect r="r" b="b" t="t" l="l"/>
            <a:pathLst>
              <a:path h="10112132" w="9909889">
                <a:moveTo>
                  <a:pt x="9909890" y="0"/>
                </a:moveTo>
                <a:lnTo>
                  <a:pt x="0" y="0"/>
                </a:lnTo>
                <a:lnTo>
                  <a:pt x="0" y="10112132"/>
                </a:lnTo>
                <a:lnTo>
                  <a:pt x="9909890" y="10112132"/>
                </a:lnTo>
                <a:lnTo>
                  <a:pt x="990989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true" flipV="false" rot="3190424">
            <a:off x="-4631653" y="87434"/>
            <a:ext cx="9909889" cy="10112132"/>
          </a:xfrm>
          <a:custGeom>
            <a:avLst/>
            <a:gdLst/>
            <a:ahLst/>
            <a:cxnLst/>
            <a:rect r="r" b="b" t="t" l="l"/>
            <a:pathLst>
              <a:path h="10112132" w="9909889">
                <a:moveTo>
                  <a:pt x="9909889" y="0"/>
                </a:moveTo>
                <a:lnTo>
                  <a:pt x="0" y="0"/>
                </a:lnTo>
                <a:lnTo>
                  <a:pt x="0" y="10112132"/>
                </a:lnTo>
                <a:lnTo>
                  <a:pt x="9909889" y="10112132"/>
                </a:lnTo>
                <a:lnTo>
                  <a:pt x="990988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028700" y="1064256"/>
            <a:ext cx="16613433" cy="1416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284"/>
              </a:lnSpc>
              <a:spcBef>
                <a:spcPct val="0"/>
              </a:spcBef>
            </a:pPr>
            <a:r>
              <a:rPr lang="en-US" sz="11426" spc="-285">
                <a:solidFill>
                  <a:srgbClr val="E3C75D"/>
                </a:solidFill>
                <a:latin typeface="Gulfs Display"/>
                <a:ea typeface="Gulfs Display"/>
                <a:cs typeface="Gulfs Display"/>
                <a:sym typeface="Gulfs Display"/>
              </a:rPr>
              <a:t>Predictive Model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00355" y="4197827"/>
            <a:ext cx="9670123" cy="3054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7"/>
              </a:lnSpc>
            </a:pPr>
            <a:r>
              <a:rPr lang="en-US" sz="3662" spc="-91" u="sng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Time-series predicting Modeling</a:t>
            </a:r>
          </a:p>
          <a:p>
            <a:pPr algn="ctr">
              <a:lnSpc>
                <a:spcPts val="5127"/>
              </a:lnSpc>
            </a:pPr>
          </a:p>
          <a:p>
            <a:pPr algn="l" marL="790790" indent="-395395" lvl="1">
              <a:lnSpc>
                <a:spcPts val="4615"/>
              </a:lnSpc>
              <a:buFont typeface="Arial"/>
              <a:buChar char="•"/>
            </a:pPr>
            <a:r>
              <a:rPr lang="en-US" sz="3662" spc="-91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Check Stationary</a:t>
            </a:r>
          </a:p>
          <a:p>
            <a:pPr algn="l" marL="790790" indent="-395395" lvl="1">
              <a:lnSpc>
                <a:spcPts val="4615"/>
              </a:lnSpc>
              <a:buFont typeface="Arial"/>
              <a:buChar char="•"/>
            </a:pPr>
            <a:r>
              <a:rPr lang="en-US" sz="3662" spc="-91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Training Data</a:t>
            </a:r>
          </a:p>
          <a:p>
            <a:pPr algn="l" marL="790790" indent="-395395" lvl="1">
              <a:lnSpc>
                <a:spcPts val="4615"/>
              </a:lnSpc>
              <a:buFont typeface="Arial"/>
              <a:buChar char="•"/>
            </a:pPr>
            <a:r>
              <a:rPr lang="en-US" sz="3662" spc="-91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Test Models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99744" y="1672030"/>
            <a:ext cx="11533731" cy="6437919"/>
          </a:xfrm>
          <a:custGeom>
            <a:avLst/>
            <a:gdLst/>
            <a:ahLst/>
            <a:cxnLst/>
            <a:rect r="r" b="b" t="t" l="l"/>
            <a:pathLst>
              <a:path h="6437919" w="11533731">
                <a:moveTo>
                  <a:pt x="0" y="0"/>
                </a:moveTo>
                <a:lnTo>
                  <a:pt x="11533732" y="0"/>
                </a:lnTo>
                <a:lnTo>
                  <a:pt x="11533732" y="6437919"/>
                </a:lnTo>
                <a:lnTo>
                  <a:pt x="0" y="6437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527288" y="2730882"/>
            <a:ext cx="10878643" cy="3107507"/>
          </a:xfrm>
          <a:custGeom>
            <a:avLst/>
            <a:gdLst/>
            <a:ahLst/>
            <a:cxnLst/>
            <a:rect r="r" b="b" t="t" l="l"/>
            <a:pathLst>
              <a:path h="3107507" w="10878643">
                <a:moveTo>
                  <a:pt x="0" y="0"/>
                </a:moveTo>
                <a:lnTo>
                  <a:pt x="10878643" y="0"/>
                </a:lnTo>
                <a:lnTo>
                  <a:pt x="10878643" y="3107506"/>
                </a:lnTo>
                <a:lnTo>
                  <a:pt x="0" y="31075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6" t="0" r="-296" b="-212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827851" y="3534769"/>
            <a:ext cx="6460149" cy="2303619"/>
          </a:xfrm>
          <a:custGeom>
            <a:avLst/>
            <a:gdLst/>
            <a:ahLst/>
            <a:cxnLst/>
            <a:rect r="r" b="b" t="t" l="l"/>
            <a:pathLst>
              <a:path h="2303619" w="6460149">
                <a:moveTo>
                  <a:pt x="0" y="0"/>
                </a:moveTo>
                <a:lnTo>
                  <a:pt x="6460149" y="0"/>
                </a:lnTo>
                <a:lnTo>
                  <a:pt x="6460149" y="2303619"/>
                </a:lnTo>
                <a:lnTo>
                  <a:pt x="0" y="23036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382895"/>
            <a:ext cx="18288000" cy="964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44"/>
              </a:lnSpc>
              <a:spcBef>
                <a:spcPct val="0"/>
              </a:spcBef>
            </a:pPr>
            <a:r>
              <a:rPr lang="en-US" sz="7827" spc="-195">
                <a:solidFill>
                  <a:srgbClr val="E3C75D"/>
                </a:solidFill>
                <a:latin typeface="Gulfs Display"/>
                <a:ea typeface="Gulfs Display"/>
                <a:cs typeface="Gulfs Display"/>
                <a:sym typeface="Gulfs Display"/>
              </a:rPr>
              <a:t>a) Stationary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850926" y="1382620"/>
            <a:ext cx="13385564" cy="8715273"/>
          </a:xfrm>
          <a:custGeom>
            <a:avLst/>
            <a:gdLst/>
            <a:ahLst/>
            <a:cxnLst/>
            <a:rect r="r" b="b" t="t" l="l"/>
            <a:pathLst>
              <a:path h="8715273" w="13385564">
                <a:moveTo>
                  <a:pt x="0" y="0"/>
                </a:moveTo>
                <a:lnTo>
                  <a:pt x="13385564" y="0"/>
                </a:lnTo>
                <a:lnTo>
                  <a:pt x="13385564" y="8715272"/>
                </a:lnTo>
                <a:lnTo>
                  <a:pt x="0" y="87152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219075"/>
            <a:ext cx="18288000" cy="964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44"/>
              </a:lnSpc>
              <a:spcBef>
                <a:spcPct val="0"/>
              </a:spcBef>
            </a:pPr>
            <a:r>
              <a:rPr lang="en-US" sz="7827" spc="-195" strike="noStrike" u="none">
                <a:solidFill>
                  <a:srgbClr val="E3C75D"/>
                </a:solidFill>
                <a:latin typeface="Gulfs Display"/>
                <a:ea typeface="Gulfs Display"/>
                <a:cs typeface="Gulfs Display"/>
                <a:sym typeface="Gulfs Display"/>
              </a:rPr>
              <a:t>b) Training Data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-174131" y="407254"/>
            <a:ext cx="9318131" cy="964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44"/>
              </a:lnSpc>
              <a:spcBef>
                <a:spcPct val="0"/>
              </a:spcBef>
            </a:pPr>
            <a:r>
              <a:rPr lang="en-US" sz="7827" spc="-195" strike="noStrike" u="none">
                <a:solidFill>
                  <a:srgbClr val="E3C75D"/>
                </a:solidFill>
                <a:latin typeface="Gulfs Display"/>
                <a:ea typeface="Gulfs Display"/>
                <a:cs typeface="Gulfs Display"/>
                <a:sym typeface="Gulfs Display"/>
              </a:rPr>
              <a:t>c) Models traning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958764" y="506177"/>
            <a:ext cx="5975194" cy="9780823"/>
          </a:xfrm>
          <a:custGeom>
            <a:avLst/>
            <a:gdLst/>
            <a:ahLst/>
            <a:cxnLst/>
            <a:rect r="r" b="b" t="t" l="l"/>
            <a:pathLst>
              <a:path h="9780823" w="5975194">
                <a:moveTo>
                  <a:pt x="0" y="0"/>
                </a:moveTo>
                <a:lnTo>
                  <a:pt x="5975194" y="0"/>
                </a:lnTo>
                <a:lnTo>
                  <a:pt x="5975194" y="9780823"/>
                </a:lnTo>
                <a:lnTo>
                  <a:pt x="0" y="97808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839772"/>
            <a:ext cx="8519575" cy="7418528"/>
          </a:xfrm>
          <a:custGeom>
            <a:avLst/>
            <a:gdLst/>
            <a:ahLst/>
            <a:cxnLst/>
            <a:rect r="r" b="b" t="t" l="l"/>
            <a:pathLst>
              <a:path h="7418528" w="8519575">
                <a:moveTo>
                  <a:pt x="0" y="0"/>
                </a:moveTo>
                <a:lnTo>
                  <a:pt x="8519575" y="0"/>
                </a:lnTo>
                <a:lnTo>
                  <a:pt x="8519575" y="7418528"/>
                </a:lnTo>
                <a:lnTo>
                  <a:pt x="0" y="74185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377335" y="3621015"/>
            <a:ext cx="5556623" cy="2911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3235" indent="-296617" lvl="1">
              <a:lnSpc>
                <a:spcPts val="4671"/>
              </a:lnSpc>
              <a:spcBef>
                <a:spcPct val="0"/>
              </a:spcBef>
              <a:buFont typeface="Arial"/>
              <a:buChar char="•"/>
            </a:pPr>
            <a:r>
              <a:rPr lang="en-US" sz="2747" spc="-68" strike="noStrike" u="none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+ M/L model</a:t>
            </a:r>
          </a:p>
          <a:p>
            <a:pPr algn="l" marL="593235" indent="-296617" lvl="1">
              <a:lnSpc>
                <a:spcPts val="4671"/>
              </a:lnSpc>
              <a:spcBef>
                <a:spcPct val="0"/>
              </a:spcBef>
              <a:buFont typeface="Arial"/>
              <a:buChar char="•"/>
            </a:pPr>
            <a:r>
              <a:rPr lang="en-US" sz="2747" spc="-68" strike="noStrike" u="none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+ Not fit with real data</a:t>
            </a:r>
          </a:p>
          <a:p>
            <a:pPr algn="l" marL="593235" indent="-296617" lvl="1">
              <a:lnSpc>
                <a:spcPts val="4671"/>
              </a:lnSpc>
              <a:spcBef>
                <a:spcPct val="0"/>
              </a:spcBef>
              <a:buFont typeface="Arial"/>
              <a:buChar char="•"/>
            </a:pPr>
            <a:r>
              <a:rPr lang="en-US" sz="2747" spc="-68" strike="noStrike" u="none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+ Prone to overfitting</a:t>
            </a:r>
          </a:p>
          <a:p>
            <a:pPr algn="l">
              <a:lnSpc>
                <a:spcPts val="4671"/>
              </a:lnSpc>
              <a:spcBef>
                <a:spcPct val="0"/>
              </a:spcBef>
            </a:pPr>
          </a:p>
          <a:p>
            <a:pPr algn="l" marL="593235" indent="-296617" lvl="1">
              <a:lnSpc>
                <a:spcPts val="4671"/>
              </a:lnSpc>
              <a:spcBef>
                <a:spcPct val="0"/>
              </a:spcBef>
              <a:buFont typeface="Arial"/>
              <a:buChar char="•"/>
            </a:pPr>
            <a:r>
              <a:rPr lang="en-US" sz="2747" spc="-68" strike="noStrike" u="none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=&gt; Try deep learning model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93836" y="3050944"/>
            <a:ext cx="9006279" cy="4774611"/>
          </a:xfrm>
          <a:custGeom>
            <a:avLst/>
            <a:gdLst/>
            <a:ahLst/>
            <a:cxnLst/>
            <a:rect r="r" b="b" t="t" l="l"/>
            <a:pathLst>
              <a:path h="4774611" w="9006279">
                <a:moveTo>
                  <a:pt x="0" y="0"/>
                </a:moveTo>
                <a:lnTo>
                  <a:pt x="9006278" y="0"/>
                </a:lnTo>
                <a:lnTo>
                  <a:pt x="9006278" y="4774611"/>
                </a:lnTo>
                <a:lnTo>
                  <a:pt x="0" y="47746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014" t="0" r="-301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968029" y="2380472"/>
            <a:ext cx="7772420" cy="6519117"/>
          </a:xfrm>
          <a:custGeom>
            <a:avLst/>
            <a:gdLst/>
            <a:ahLst/>
            <a:cxnLst/>
            <a:rect r="r" b="b" t="t" l="l"/>
            <a:pathLst>
              <a:path h="6519117" w="7772420">
                <a:moveTo>
                  <a:pt x="0" y="0"/>
                </a:moveTo>
                <a:lnTo>
                  <a:pt x="7772419" y="0"/>
                </a:lnTo>
                <a:lnTo>
                  <a:pt x="7772419" y="6519117"/>
                </a:lnTo>
                <a:lnTo>
                  <a:pt x="0" y="65191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219075"/>
            <a:ext cx="18288000" cy="1850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44"/>
              </a:lnSpc>
              <a:spcBef>
                <a:spcPct val="0"/>
              </a:spcBef>
            </a:pPr>
            <a:r>
              <a:rPr lang="en-US" sz="7827" spc="-195">
                <a:solidFill>
                  <a:srgbClr val="E3C75D"/>
                </a:solidFill>
                <a:latin typeface="Gulfs Display"/>
                <a:ea typeface="Gulfs Display"/>
                <a:cs typeface="Gulfs Display"/>
                <a:sym typeface="Gulfs Display"/>
              </a:rPr>
              <a:t>d</a:t>
            </a:r>
            <a:r>
              <a:rPr lang="en-US" sz="7827" spc="-195" strike="noStrike" u="none">
                <a:solidFill>
                  <a:srgbClr val="E3C75D"/>
                </a:solidFill>
                <a:latin typeface="Gulfs Display"/>
                <a:ea typeface="Gulfs Display"/>
                <a:cs typeface="Gulfs Display"/>
                <a:sym typeface="Gulfs Display"/>
              </a:rPr>
              <a:t>) Long-short Term Memory (LSTM) Model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C7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81100" y="1181100"/>
            <a:ext cx="13312588" cy="8229600"/>
          </a:xfrm>
          <a:custGeom>
            <a:avLst/>
            <a:gdLst/>
            <a:ahLst/>
            <a:cxnLst/>
            <a:rect r="r" b="b" t="t" l="l"/>
            <a:pathLst>
              <a:path h="8229600" w="13312588">
                <a:moveTo>
                  <a:pt x="0" y="0"/>
                </a:moveTo>
                <a:lnTo>
                  <a:pt x="13312588" y="0"/>
                </a:lnTo>
                <a:lnTo>
                  <a:pt x="133125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13312588" cy="8229600"/>
          </a:xfrm>
          <a:custGeom>
            <a:avLst/>
            <a:gdLst/>
            <a:ahLst/>
            <a:cxnLst/>
            <a:rect r="r" b="b" t="t" l="l"/>
            <a:pathLst>
              <a:path h="8229600" w="13312588">
                <a:moveTo>
                  <a:pt x="0" y="0"/>
                </a:moveTo>
                <a:lnTo>
                  <a:pt x="13312588" y="0"/>
                </a:lnTo>
                <a:lnTo>
                  <a:pt x="133125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077214" y="1181100"/>
            <a:ext cx="5961789" cy="8229600"/>
            <a:chOff x="0" y="0"/>
            <a:chExt cx="7215915" cy="996078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3012" y="0"/>
              <a:ext cx="7278666" cy="9960784"/>
            </a:xfrm>
            <a:custGeom>
              <a:avLst/>
              <a:gdLst/>
              <a:ahLst/>
              <a:cxnLst/>
              <a:rect r="r" b="b" t="t" l="l"/>
              <a:pathLst>
                <a:path h="9960784" w="7278666">
                  <a:moveTo>
                    <a:pt x="4214493" y="9960784"/>
                  </a:moveTo>
                  <a:cubicBezTo>
                    <a:pt x="3733380" y="9927993"/>
                    <a:pt x="3252267" y="9895222"/>
                    <a:pt x="2771136" y="9862451"/>
                  </a:cubicBezTo>
                  <a:cubicBezTo>
                    <a:pt x="2354205" y="9856375"/>
                    <a:pt x="1937257" y="9850279"/>
                    <a:pt x="1520326" y="9844204"/>
                  </a:cubicBezTo>
                  <a:cubicBezTo>
                    <a:pt x="1274693" y="9815357"/>
                    <a:pt x="765495" y="9713857"/>
                    <a:pt x="418023" y="9270243"/>
                  </a:cubicBezTo>
                  <a:cubicBezTo>
                    <a:pt x="121787" y="8892052"/>
                    <a:pt x="84946" y="8446287"/>
                    <a:pt x="62899" y="8083435"/>
                  </a:cubicBezTo>
                  <a:cubicBezTo>
                    <a:pt x="20497" y="7367992"/>
                    <a:pt x="0" y="6262026"/>
                    <a:pt x="92307" y="4800620"/>
                  </a:cubicBezTo>
                  <a:cubicBezTo>
                    <a:pt x="114916" y="4362803"/>
                    <a:pt x="196757" y="2838565"/>
                    <a:pt x="346752" y="1282451"/>
                  </a:cubicBezTo>
                  <a:cubicBezTo>
                    <a:pt x="374383" y="995859"/>
                    <a:pt x="430225" y="483536"/>
                    <a:pt x="773618" y="212762"/>
                  </a:cubicBezTo>
                  <a:cubicBezTo>
                    <a:pt x="992019" y="40540"/>
                    <a:pt x="1237126" y="36676"/>
                    <a:pt x="1348321" y="34883"/>
                  </a:cubicBezTo>
                  <a:cubicBezTo>
                    <a:pt x="2016161" y="24125"/>
                    <a:pt x="3051616" y="4323"/>
                    <a:pt x="4353119" y="0"/>
                  </a:cubicBezTo>
                  <a:cubicBezTo>
                    <a:pt x="4788507" y="34982"/>
                    <a:pt x="5223895" y="69945"/>
                    <a:pt x="5659264" y="104927"/>
                  </a:cubicBezTo>
                  <a:cubicBezTo>
                    <a:pt x="5904535" y="97795"/>
                    <a:pt x="6422380" y="123613"/>
                    <a:pt x="6795744" y="515510"/>
                  </a:cubicBezTo>
                  <a:cubicBezTo>
                    <a:pt x="7164520" y="902587"/>
                    <a:pt x="7203754" y="1448836"/>
                    <a:pt x="7221449" y="1844598"/>
                  </a:cubicBezTo>
                  <a:cubicBezTo>
                    <a:pt x="7278666" y="3503945"/>
                    <a:pt x="7116002" y="5305791"/>
                    <a:pt x="7008433" y="6223159"/>
                  </a:cubicBezTo>
                  <a:cubicBezTo>
                    <a:pt x="6860452" y="6969760"/>
                    <a:pt x="6717039" y="7671477"/>
                    <a:pt x="6564470" y="8417281"/>
                  </a:cubicBezTo>
                  <a:cubicBezTo>
                    <a:pt x="6499598" y="8734413"/>
                    <a:pt x="6426387" y="9071983"/>
                    <a:pt x="6166486" y="9348156"/>
                  </a:cubicBezTo>
                  <a:cubicBezTo>
                    <a:pt x="5953632" y="9574326"/>
                    <a:pt x="5714109" y="9654629"/>
                    <a:pt x="5361687" y="9768023"/>
                  </a:cubicBezTo>
                  <a:cubicBezTo>
                    <a:pt x="5099537" y="9852391"/>
                    <a:pt x="4708660" y="9948353"/>
                    <a:pt x="4214493" y="9960784"/>
                  </a:cubicBezTo>
                  <a:close/>
                </a:path>
              </a:pathLst>
            </a:custGeom>
            <a:solidFill>
              <a:srgbClr val="222C2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4924814" y="1028700"/>
            <a:ext cx="5961789" cy="8229600"/>
            <a:chOff x="0" y="0"/>
            <a:chExt cx="7215915" cy="99607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23012" y="0"/>
              <a:ext cx="7278666" cy="9960784"/>
            </a:xfrm>
            <a:custGeom>
              <a:avLst/>
              <a:gdLst/>
              <a:ahLst/>
              <a:cxnLst/>
              <a:rect r="r" b="b" t="t" l="l"/>
              <a:pathLst>
                <a:path h="9960784" w="7278666">
                  <a:moveTo>
                    <a:pt x="4214493" y="9960784"/>
                  </a:moveTo>
                  <a:cubicBezTo>
                    <a:pt x="3733380" y="9927993"/>
                    <a:pt x="3252267" y="9895222"/>
                    <a:pt x="2771136" y="9862451"/>
                  </a:cubicBezTo>
                  <a:cubicBezTo>
                    <a:pt x="2354205" y="9856375"/>
                    <a:pt x="1937257" y="9850279"/>
                    <a:pt x="1520326" y="9844204"/>
                  </a:cubicBezTo>
                  <a:cubicBezTo>
                    <a:pt x="1274693" y="9815357"/>
                    <a:pt x="765495" y="9713857"/>
                    <a:pt x="418023" y="9270243"/>
                  </a:cubicBezTo>
                  <a:cubicBezTo>
                    <a:pt x="121787" y="8892052"/>
                    <a:pt x="84946" y="8446287"/>
                    <a:pt x="62899" y="8083435"/>
                  </a:cubicBezTo>
                  <a:cubicBezTo>
                    <a:pt x="20497" y="7367992"/>
                    <a:pt x="0" y="6262026"/>
                    <a:pt x="92307" y="4800620"/>
                  </a:cubicBezTo>
                  <a:cubicBezTo>
                    <a:pt x="114916" y="4362803"/>
                    <a:pt x="196757" y="2838565"/>
                    <a:pt x="346752" y="1282451"/>
                  </a:cubicBezTo>
                  <a:cubicBezTo>
                    <a:pt x="374383" y="995859"/>
                    <a:pt x="430225" y="483536"/>
                    <a:pt x="773618" y="212762"/>
                  </a:cubicBezTo>
                  <a:cubicBezTo>
                    <a:pt x="992019" y="40540"/>
                    <a:pt x="1237126" y="36676"/>
                    <a:pt x="1348321" y="34883"/>
                  </a:cubicBezTo>
                  <a:cubicBezTo>
                    <a:pt x="2016161" y="24125"/>
                    <a:pt x="3051616" y="4323"/>
                    <a:pt x="4353119" y="0"/>
                  </a:cubicBezTo>
                  <a:cubicBezTo>
                    <a:pt x="4788507" y="34982"/>
                    <a:pt x="5223895" y="69945"/>
                    <a:pt x="5659264" y="104927"/>
                  </a:cubicBezTo>
                  <a:cubicBezTo>
                    <a:pt x="5904535" y="97795"/>
                    <a:pt x="6422380" y="123613"/>
                    <a:pt x="6795744" y="515510"/>
                  </a:cubicBezTo>
                  <a:cubicBezTo>
                    <a:pt x="7164520" y="902587"/>
                    <a:pt x="7203754" y="1448836"/>
                    <a:pt x="7221449" y="1844598"/>
                  </a:cubicBezTo>
                  <a:cubicBezTo>
                    <a:pt x="7278666" y="3503945"/>
                    <a:pt x="7116002" y="5305791"/>
                    <a:pt x="7008433" y="6223159"/>
                  </a:cubicBezTo>
                  <a:cubicBezTo>
                    <a:pt x="6860452" y="6969760"/>
                    <a:pt x="6717039" y="7671477"/>
                    <a:pt x="6564470" y="8417281"/>
                  </a:cubicBezTo>
                  <a:cubicBezTo>
                    <a:pt x="6499598" y="8734413"/>
                    <a:pt x="6426387" y="9071983"/>
                    <a:pt x="6166486" y="9348156"/>
                  </a:cubicBezTo>
                  <a:cubicBezTo>
                    <a:pt x="5953632" y="9574326"/>
                    <a:pt x="5714109" y="9654629"/>
                    <a:pt x="5361687" y="9768023"/>
                  </a:cubicBezTo>
                  <a:cubicBezTo>
                    <a:pt x="5099537" y="9852391"/>
                    <a:pt x="4708660" y="9948353"/>
                    <a:pt x="4214493" y="9960784"/>
                  </a:cubicBezTo>
                  <a:close/>
                </a:path>
              </a:pathLst>
            </a:custGeom>
            <a:blipFill>
              <a:blip r:embed="rId8"/>
              <a:stretch>
                <a:fillRect l="-33704" t="-22903" r="-20709" b="-44665"/>
              </a:stretch>
            </a:blipFill>
            <a:ln w="66675" cap="sq">
              <a:solidFill>
                <a:srgbClr val="222C27"/>
              </a:solidFill>
              <a:prstDash val="solid"/>
              <a:miter/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1237643" y="5438249"/>
            <a:ext cx="3591922" cy="4461167"/>
          </a:xfrm>
          <a:custGeom>
            <a:avLst/>
            <a:gdLst/>
            <a:ahLst/>
            <a:cxnLst/>
            <a:rect r="r" b="b" t="t" l="l"/>
            <a:pathLst>
              <a:path h="4461167" w="3591922">
                <a:moveTo>
                  <a:pt x="0" y="0"/>
                </a:moveTo>
                <a:lnTo>
                  <a:pt x="3591921" y="0"/>
                </a:lnTo>
                <a:lnTo>
                  <a:pt x="3591921" y="4461167"/>
                </a:lnTo>
                <a:lnTo>
                  <a:pt x="0" y="44611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00668" y="2173716"/>
            <a:ext cx="11086574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100"/>
              </a:lnSpc>
              <a:spcBef>
                <a:spcPct val="0"/>
              </a:spcBef>
            </a:pPr>
            <a:r>
              <a:rPr lang="en-US" sz="9000" spc="-225">
                <a:solidFill>
                  <a:srgbClr val="F36536"/>
                </a:solidFill>
                <a:latin typeface="Gulfs Display"/>
                <a:ea typeface="Gulfs Display"/>
                <a:cs typeface="Gulfs Display"/>
                <a:sym typeface="Gulfs Display"/>
              </a:rPr>
              <a:t>Scenario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75216" y="3451695"/>
            <a:ext cx="10529775" cy="4155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7"/>
              </a:lnSpc>
            </a:pPr>
            <a:r>
              <a:rPr lang="en-US" sz="2977" spc="-74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Imagine that you just get your first job after graduation. Your company decides to open a workshop that introduce you to stock investment. Since we’re part of the data analytics team, we are responsible for designing this workshop. </a:t>
            </a:r>
          </a:p>
          <a:p>
            <a:pPr algn="l">
              <a:lnSpc>
                <a:spcPts val="4167"/>
              </a:lnSpc>
            </a:pPr>
          </a:p>
          <a:p>
            <a:pPr algn="l">
              <a:lnSpc>
                <a:spcPts val="4167"/>
              </a:lnSpc>
            </a:pPr>
            <a:r>
              <a:rPr lang="en-US" sz="2977" spc="-74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Goals for today’s presentation: </a:t>
            </a:r>
          </a:p>
          <a:p>
            <a:pPr algn="l" marL="642742" indent="-321371" lvl="1">
              <a:lnSpc>
                <a:spcPts val="4167"/>
              </a:lnSpc>
              <a:buFont typeface="Arial"/>
              <a:buChar char="•"/>
            </a:pPr>
            <a:r>
              <a:rPr lang="en-US" sz="2977" spc="-74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Understand the basics of stock investment</a:t>
            </a:r>
          </a:p>
          <a:p>
            <a:pPr algn="l" marL="642742" indent="-321371" lvl="1">
              <a:lnSpc>
                <a:spcPts val="4167"/>
              </a:lnSpc>
              <a:buFont typeface="Arial"/>
              <a:buChar char="•"/>
            </a:pPr>
            <a:r>
              <a:rPr lang="en-US" sz="2977" spc="-74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Have a list of stocks that you can start investing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1992404"/>
            <a:ext cx="8873595" cy="5712377"/>
          </a:xfrm>
          <a:custGeom>
            <a:avLst/>
            <a:gdLst/>
            <a:ahLst/>
            <a:cxnLst/>
            <a:rect r="r" b="b" t="t" l="l"/>
            <a:pathLst>
              <a:path h="5712377" w="8873595">
                <a:moveTo>
                  <a:pt x="0" y="0"/>
                </a:moveTo>
                <a:lnTo>
                  <a:pt x="8873595" y="0"/>
                </a:lnTo>
                <a:lnTo>
                  <a:pt x="8873595" y="5712377"/>
                </a:lnTo>
                <a:lnTo>
                  <a:pt x="0" y="57123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4557" y="1992404"/>
            <a:ext cx="8743766" cy="5712377"/>
          </a:xfrm>
          <a:custGeom>
            <a:avLst/>
            <a:gdLst/>
            <a:ahLst/>
            <a:cxnLst/>
            <a:rect r="r" b="b" t="t" l="l"/>
            <a:pathLst>
              <a:path h="5712377" w="8743766">
                <a:moveTo>
                  <a:pt x="0" y="0"/>
                </a:moveTo>
                <a:lnTo>
                  <a:pt x="8743766" y="0"/>
                </a:lnTo>
                <a:lnTo>
                  <a:pt x="8743766" y="5712377"/>
                </a:lnTo>
                <a:lnTo>
                  <a:pt x="0" y="57123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484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996975" y="247650"/>
            <a:ext cx="8042695" cy="111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4"/>
              </a:lnSpc>
            </a:pPr>
            <a:r>
              <a:rPr lang="en-US" sz="8927" spc="-223">
                <a:solidFill>
                  <a:srgbClr val="E3C75D"/>
                </a:solidFill>
                <a:latin typeface="Gulfs Display"/>
                <a:ea typeface="Gulfs Display"/>
                <a:cs typeface="Gulfs Display"/>
                <a:sym typeface="Gulfs Display"/>
              </a:rPr>
              <a:t>e) Test Model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037128" y="3539440"/>
            <a:ext cx="10518543" cy="5871260"/>
          </a:xfrm>
          <a:custGeom>
            <a:avLst/>
            <a:gdLst/>
            <a:ahLst/>
            <a:cxnLst/>
            <a:rect r="r" b="b" t="t" l="l"/>
            <a:pathLst>
              <a:path h="5871260" w="10518543">
                <a:moveTo>
                  <a:pt x="0" y="0"/>
                </a:moveTo>
                <a:lnTo>
                  <a:pt x="10518544" y="0"/>
                </a:lnTo>
                <a:lnTo>
                  <a:pt x="10518544" y="5871260"/>
                </a:lnTo>
                <a:lnTo>
                  <a:pt x="0" y="5871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4037128" y="3387040"/>
            <a:ext cx="10518543" cy="5871260"/>
          </a:xfrm>
          <a:custGeom>
            <a:avLst/>
            <a:gdLst/>
            <a:ahLst/>
            <a:cxnLst/>
            <a:rect r="r" b="b" t="t" l="l"/>
            <a:pathLst>
              <a:path h="5871260" w="10518543">
                <a:moveTo>
                  <a:pt x="0" y="0"/>
                </a:moveTo>
                <a:lnTo>
                  <a:pt x="10518544" y="0"/>
                </a:lnTo>
                <a:lnTo>
                  <a:pt x="10518544" y="5871260"/>
                </a:lnTo>
                <a:lnTo>
                  <a:pt x="0" y="58712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true" flipV="false" rot="-7285985">
            <a:off x="13333055" y="87434"/>
            <a:ext cx="9909889" cy="10112132"/>
          </a:xfrm>
          <a:custGeom>
            <a:avLst/>
            <a:gdLst/>
            <a:ahLst/>
            <a:cxnLst/>
            <a:rect r="r" b="b" t="t" l="l"/>
            <a:pathLst>
              <a:path h="10112132" w="9909889">
                <a:moveTo>
                  <a:pt x="9909890" y="0"/>
                </a:moveTo>
                <a:lnTo>
                  <a:pt x="0" y="0"/>
                </a:lnTo>
                <a:lnTo>
                  <a:pt x="0" y="10112132"/>
                </a:lnTo>
                <a:lnTo>
                  <a:pt x="9909890" y="10112132"/>
                </a:lnTo>
                <a:lnTo>
                  <a:pt x="990989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true" flipV="false" rot="3190424">
            <a:off x="-4631653" y="87434"/>
            <a:ext cx="9909889" cy="10112132"/>
          </a:xfrm>
          <a:custGeom>
            <a:avLst/>
            <a:gdLst/>
            <a:ahLst/>
            <a:cxnLst/>
            <a:rect r="r" b="b" t="t" l="l"/>
            <a:pathLst>
              <a:path h="10112132" w="9909889">
                <a:moveTo>
                  <a:pt x="9909889" y="0"/>
                </a:moveTo>
                <a:lnTo>
                  <a:pt x="0" y="0"/>
                </a:lnTo>
                <a:lnTo>
                  <a:pt x="0" y="10112132"/>
                </a:lnTo>
                <a:lnTo>
                  <a:pt x="9909889" y="10112132"/>
                </a:lnTo>
                <a:lnTo>
                  <a:pt x="990988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028700" y="411793"/>
            <a:ext cx="16613433" cy="2721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284"/>
              </a:lnSpc>
              <a:spcBef>
                <a:spcPct val="0"/>
              </a:spcBef>
            </a:pPr>
            <a:r>
              <a:rPr lang="en-US" sz="11426" spc="-285">
                <a:solidFill>
                  <a:srgbClr val="E3C75D"/>
                </a:solidFill>
                <a:latin typeface="Gulfs Display"/>
                <a:ea typeface="Gulfs Display"/>
                <a:cs typeface="Gulfs Display"/>
                <a:sym typeface="Gulfs Display"/>
              </a:rPr>
              <a:t>Implications for stakeholders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00355" y="5085646"/>
            <a:ext cx="9670123" cy="1278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0790" indent="-395395" lvl="1">
              <a:lnSpc>
                <a:spcPts val="5127"/>
              </a:lnSpc>
              <a:buFont typeface="Arial"/>
              <a:buChar char="•"/>
            </a:pPr>
            <a:r>
              <a:rPr lang="en-US" sz="3662" spc="-91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Results from predictions</a:t>
            </a:r>
          </a:p>
          <a:p>
            <a:pPr algn="l" marL="790790" indent="-395395" lvl="1">
              <a:lnSpc>
                <a:spcPts val="5127"/>
              </a:lnSpc>
              <a:buFont typeface="Arial"/>
              <a:buChar char="•"/>
            </a:pPr>
            <a:r>
              <a:rPr lang="en-US" sz="3662" spc="-91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What stocks should we invest in?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586473" y="4185226"/>
            <a:ext cx="7486330" cy="7667563"/>
          </a:xfrm>
          <a:custGeom>
            <a:avLst/>
            <a:gdLst/>
            <a:ahLst/>
            <a:cxnLst/>
            <a:rect r="r" b="b" t="t" l="l"/>
            <a:pathLst>
              <a:path h="7667563" w="7486330">
                <a:moveTo>
                  <a:pt x="0" y="0"/>
                </a:moveTo>
                <a:lnTo>
                  <a:pt x="7486330" y="0"/>
                </a:lnTo>
                <a:lnTo>
                  <a:pt x="7486330" y="7667563"/>
                </a:lnTo>
                <a:lnTo>
                  <a:pt x="0" y="76675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8277477">
            <a:off x="14506917" y="-355514"/>
            <a:ext cx="7657416" cy="4858979"/>
          </a:xfrm>
          <a:custGeom>
            <a:avLst/>
            <a:gdLst/>
            <a:ahLst/>
            <a:cxnLst/>
            <a:rect r="r" b="b" t="t" l="l"/>
            <a:pathLst>
              <a:path h="4858979" w="7657416">
                <a:moveTo>
                  <a:pt x="0" y="0"/>
                </a:moveTo>
                <a:lnTo>
                  <a:pt x="7657416" y="0"/>
                </a:lnTo>
                <a:lnTo>
                  <a:pt x="7657416" y="4858979"/>
                </a:lnTo>
                <a:lnTo>
                  <a:pt x="0" y="48589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1427164" y="1491434"/>
            <a:ext cx="15433671" cy="8525792"/>
            <a:chOff x="0" y="0"/>
            <a:chExt cx="1343897" cy="74238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43897" cy="742389"/>
            </a:xfrm>
            <a:custGeom>
              <a:avLst/>
              <a:gdLst/>
              <a:ahLst/>
              <a:cxnLst/>
              <a:rect r="r" b="b" t="t" l="l"/>
              <a:pathLst>
                <a:path h="742389" w="1343897">
                  <a:moveTo>
                    <a:pt x="17557" y="0"/>
                  </a:moveTo>
                  <a:lnTo>
                    <a:pt x="1326341" y="0"/>
                  </a:lnTo>
                  <a:cubicBezTo>
                    <a:pt x="1330997" y="0"/>
                    <a:pt x="1335463" y="1850"/>
                    <a:pt x="1338755" y="5142"/>
                  </a:cubicBezTo>
                  <a:cubicBezTo>
                    <a:pt x="1342048" y="8435"/>
                    <a:pt x="1343897" y="12901"/>
                    <a:pt x="1343897" y="17557"/>
                  </a:cubicBezTo>
                  <a:lnTo>
                    <a:pt x="1343897" y="724832"/>
                  </a:lnTo>
                  <a:cubicBezTo>
                    <a:pt x="1343897" y="729489"/>
                    <a:pt x="1342048" y="733954"/>
                    <a:pt x="1338755" y="737247"/>
                  </a:cubicBezTo>
                  <a:cubicBezTo>
                    <a:pt x="1335463" y="740539"/>
                    <a:pt x="1330997" y="742389"/>
                    <a:pt x="1326341" y="742389"/>
                  </a:cubicBezTo>
                  <a:lnTo>
                    <a:pt x="17557" y="742389"/>
                  </a:lnTo>
                  <a:cubicBezTo>
                    <a:pt x="7860" y="742389"/>
                    <a:pt x="0" y="734529"/>
                    <a:pt x="0" y="724832"/>
                  </a:cubicBezTo>
                  <a:lnTo>
                    <a:pt x="0" y="17557"/>
                  </a:lnTo>
                  <a:cubicBezTo>
                    <a:pt x="0" y="7860"/>
                    <a:pt x="7860" y="0"/>
                    <a:pt x="17557" y="0"/>
                  </a:cubicBezTo>
                  <a:close/>
                </a:path>
              </a:pathLst>
            </a:custGeom>
            <a:blipFill>
              <a:blip r:embed="rId8"/>
              <a:stretch>
                <a:fillRect l="-680" t="0" r="-68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0" y="382895"/>
            <a:ext cx="18288000" cy="964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44"/>
              </a:lnSpc>
              <a:spcBef>
                <a:spcPct val="0"/>
              </a:spcBef>
            </a:pPr>
            <a:r>
              <a:rPr lang="en-US" sz="7827" spc="-195">
                <a:solidFill>
                  <a:srgbClr val="E3C75D"/>
                </a:solidFill>
                <a:latin typeface="Gulfs Display"/>
                <a:ea typeface="Gulfs Display"/>
                <a:cs typeface="Gulfs Display"/>
                <a:sym typeface="Gulfs Display"/>
              </a:rPr>
              <a:t>Google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586473" y="4185226"/>
            <a:ext cx="7486330" cy="7667563"/>
          </a:xfrm>
          <a:custGeom>
            <a:avLst/>
            <a:gdLst/>
            <a:ahLst/>
            <a:cxnLst/>
            <a:rect r="r" b="b" t="t" l="l"/>
            <a:pathLst>
              <a:path h="7667563" w="7486330">
                <a:moveTo>
                  <a:pt x="0" y="0"/>
                </a:moveTo>
                <a:lnTo>
                  <a:pt x="7486330" y="0"/>
                </a:lnTo>
                <a:lnTo>
                  <a:pt x="7486330" y="7667563"/>
                </a:lnTo>
                <a:lnTo>
                  <a:pt x="0" y="76675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8277477">
            <a:off x="14506917" y="-355514"/>
            <a:ext cx="7657416" cy="4858979"/>
          </a:xfrm>
          <a:custGeom>
            <a:avLst/>
            <a:gdLst/>
            <a:ahLst/>
            <a:cxnLst/>
            <a:rect r="r" b="b" t="t" l="l"/>
            <a:pathLst>
              <a:path h="4858979" w="7657416">
                <a:moveTo>
                  <a:pt x="0" y="0"/>
                </a:moveTo>
                <a:lnTo>
                  <a:pt x="7657416" y="0"/>
                </a:lnTo>
                <a:lnTo>
                  <a:pt x="7657416" y="4858979"/>
                </a:lnTo>
                <a:lnTo>
                  <a:pt x="0" y="48589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1427164" y="1491434"/>
            <a:ext cx="15433671" cy="8525792"/>
            <a:chOff x="0" y="0"/>
            <a:chExt cx="1343897" cy="74238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43897" cy="742389"/>
            </a:xfrm>
            <a:custGeom>
              <a:avLst/>
              <a:gdLst/>
              <a:ahLst/>
              <a:cxnLst/>
              <a:rect r="r" b="b" t="t" l="l"/>
              <a:pathLst>
                <a:path h="742389" w="1343897">
                  <a:moveTo>
                    <a:pt x="17557" y="0"/>
                  </a:moveTo>
                  <a:lnTo>
                    <a:pt x="1326341" y="0"/>
                  </a:lnTo>
                  <a:cubicBezTo>
                    <a:pt x="1330997" y="0"/>
                    <a:pt x="1335463" y="1850"/>
                    <a:pt x="1338755" y="5142"/>
                  </a:cubicBezTo>
                  <a:cubicBezTo>
                    <a:pt x="1342048" y="8435"/>
                    <a:pt x="1343897" y="12901"/>
                    <a:pt x="1343897" y="17557"/>
                  </a:cubicBezTo>
                  <a:lnTo>
                    <a:pt x="1343897" y="724832"/>
                  </a:lnTo>
                  <a:cubicBezTo>
                    <a:pt x="1343897" y="729489"/>
                    <a:pt x="1342048" y="733954"/>
                    <a:pt x="1338755" y="737247"/>
                  </a:cubicBezTo>
                  <a:cubicBezTo>
                    <a:pt x="1335463" y="740539"/>
                    <a:pt x="1330997" y="742389"/>
                    <a:pt x="1326341" y="742389"/>
                  </a:cubicBezTo>
                  <a:lnTo>
                    <a:pt x="17557" y="742389"/>
                  </a:lnTo>
                  <a:cubicBezTo>
                    <a:pt x="7860" y="742389"/>
                    <a:pt x="0" y="734529"/>
                    <a:pt x="0" y="724832"/>
                  </a:cubicBezTo>
                  <a:lnTo>
                    <a:pt x="0" y="17557"/>
                  </a:lnTo>
                  <a:cubicBezTo>
                    <a:pt x="0" y="7860"/>
                    <a:pt x="7860" y="0"/>
                    <a:pt x="17557" y="0"/>
                  </a:cubicBezTo>
                  <a:close/>
                </a:path>
              </a:pathLst>
            </a:custGeom>
            <a:blipFill>
              <a:blip r:embed="rId8"/>
              <a:stretch>
                <a:fillRect l="-1268" t="0" r="-1268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0" y="382895"/>
            <a:ext cx="18288000" cy="964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44"/>
              </a:lnSpc>
              <a:spcBef>
                <a:spcPct val="0"/>
              </a:spcBef>
            </a:pPr>
            <a:r>
              <a:rPr lang="en-US" sz="7827" spc="-195">
                <a:solidFill>
                  <a:srgbClr val="E3C75D"/>
                </a:solidFill>
                <a:latin typeface="Gulfs Display"/>
                <a:ea typeface="Gulfs Display"/>
                <a:cs typeface="Gulfs Display"/>
                <a:sym typeface="Gulfs Display"/>
              </a:rPr>
              <a:t>Exxon Mobil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586473" y="4185226"/>
            <a:ext cx="7486330" cy="7667563"/>
          </a:xfrm>
          <a:custGeom>
            <a:avLst/>
            <a:gdLst/>
            <a:ahLst/>
            <a:cxnLst/>
            <a:rect r="r" b="b" t="t" l="l"/>
            <a:pathLst>
              <a:path h="7667563" w="7486330">
                <a:moveTo>
                  <a:pt x="0" y="0"/>
                </a:moveTo>
                <a:lnTo>
                  <a:pt x="7486330" y="0"/>
                </a:lnTo>
                <a:lnTo>
                  <a:pt x="7486330" y="7667563"/>
                </a:lnTo>
                <a:lnTo>
                  <a:pt x="0" y="76675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8277477">
            <a:off x="14506917" y="-355514"/>
            <a:ext cx="7657416" cy="4858979"/>
          </a:xfrm>
          <a:custGeom>
            <a:avLst/>
            <a:gdLst/>
            <a:ahLst/>
            <a:cxnLst/>
            <a:rect r="r" b="b" t="t" l="l"/>
            <a:pathLst>
              <a:path h="4858979" w="7657416">
                <a:moveTo>
                  <a:pt x="0" y="0"/>
                </a:moveTo>
                <a:lnTo>
                  <a:pt x="7657416" y="0"/>
                </a:lnTo>
                <a:lnTo>
                  <a:pt x="7657416" y="4858979"/>
                </a:lnTo>
                <a:lnTo>
                  <a:pt x="0" y="48589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1427164" y="1491434"/>
            <a:ext cx="15433671" cy="8525792"/>
            <a:chOff x="0" y="0"/>
            <a:chExt cx="1343897" cy="74238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43897" cy="742389"/>
            </a:xfrm>
            <a:custGeom>
              <a:avLst/>
              <a:gdLst/>
              <a:ahLst/>
              <a:cxnLst/>
              <a:rect r="r" b="b" t="t" l="l"/>
              <a:pathLst>
                <a:path h="742389" w="1343897">
                  <a:moveTo>
                    <a:pt x="17557" y="0"/>
                  </a:moveTo>
                  <a:lnTo>
                    <a:pt x="1326341" y="0"/>
                  </a:lnTo>
                  <a:cubicBezTo>
                    <a:pt x="1330997" y="0"/>
                    <a:pt x="1335463" y="1850"/>
                    <a:pt x="1338755" y="5142"/>
                  </a:cubicBezTo>
                  <a:cubicBezTo>
                    <a:pt x="1342048" y="8435"/>
                    <a:pt x="1343897" y="12901"/>
                    <a:pt x="1343897" y="17557"/>
                  </a:cubicBezTo>
                  <a:lnTo>
                    <a:pt x="1343897" y="724832"/>
                  </a:lnTo>
                  <a:cubicBezTo>
                    <a:pt x="1343897" y="729489"/>
                    <a:pt x="1342048" y="733954"/>
                    <a:pt x="1338755" y="737247"/>
                  </a:cubicBezTo>
                  <a:cubicBezTo>
                    <a:pt x="1335463" y="740539"/>
                    <a:pt x="1330997" y="742389"/>
                    <a:pt x="1326341" y="742389"/>
                  </a:cubicBezTo>
                  <a:lnTo>
                    <a:pt x="17557" y="742389"/>
                  </a:lnTo>
                  <a:cubicBezTo>
                    <a:pt x="7860" y="742389"/>
                    <a:pt x="0" y="734529"/>
                    <a:pt x="0" y="724832"/>
                  </a:cubicBezTo>
                  <a:lnTo>
                    <a:pt x="0" y="17557"/>
                  </a:lnTo>
                  <a:cubicBezTo>
                    <a:pt x="0" y="7860"/>
                    <a:pt x="7860" y="0"/>
                    <a:pt x="17557" y="0"/>
                  </a:cubicBezTo>
                  <a:close/>
                </a:path>
              </a:pathLst>
            </a:custGeom>
            <a:blipFill>
              <a:blip r:embed="rId8"/>
              <a:stretch>
                <a:fillRect l="-219" t="0" r="-219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0" y="382895"/>
            <a:ext cx="18288000" cy="964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44"/>
              </a:lnSpc>
              <a:spcBef>
                <a:spcPct val="0"/>
              </a:spcBef>
            </a:pPr>
            <a:r>
              <a:rPr lang="en-US" sz="7827" spc="-195">
                <a:solidFill>
                  <a:srgbClr val="E3C75D"/>
                </a:solidFill>
                <a:latin typeface="Gulfs Display"/>
                <a:ea typeface="Gulfs Display"/>
                <a:cs typeface="Gulfs Display"/>
                <a:sym typeface="Gulfs Display"/>
              </a:rPr>
              <a:t>WELLS FARGO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C7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648993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833711" y="1300848"/>
            <a:ext cx="3393580" cy="4079295"/>
          </a:xfrm>
          <a:custGeom>
            <a:avLst/>
            <a:gdLst/>
            <a:ahLst/>
            <a:cxnLst/>
            <a:rect r="r" b="b" t="t" l="l"/>
            <a:pathLst>
              <a:path h="4079295" w="3393580">
                <a:moveTo>
                  <a:pt x="0" y="0"/>
                </a:moveTo>
                <a:lnTo>
                  <a:pt x="3393580" y="0"/>
                </a:lnTo>
                <a:lnTo>
                  <a:pt x="3393580" y="4079295"/>
                </a:lnTo>
                <a:lnTo>
                  <a:pt x="0" y="40792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24672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3483810" y="1672232"/>
            <a:ext cx="1944114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99"/>
              </a:lnSpc>
            </a:pPr>
            <a:r>
              <a:rPr lang="en-US" sz="3999">
                <a:solidFill>
                  <a:srgbClr val="222C27"/>
                </a:solidFill>
                <a:latin typeface="Gulfs Display"/>
                <a:ea typeface="Gulfs Display"/>
                <a:cs typeface="Gulfs Display"/>
                <a:sym typeface="Gulfs Display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588818" y="-46925"/>
            <a:ext cx="9110365" cy="1344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58"/>
              </a:lnSpc>
              <a:spcBef>
                <a:spcPct val="0"/>
              </a:spcBef>
            </a:pPr>
            <a:r>
              <a:rPr lang="en-US" sz="7827" spc="-195">
                <a:solidFill>
                  <a:srgbClr val="000000"/>
                </a:solidFill>
                <a:latin typeface="Gulfs Display"/>
                <a:ea typeface="Gulfs Display"/>
                <a:cs typeface="Gulfs Display"/>
                <a:sym typeface="Gulfs Display"/>
              </a:rPr>
              <a:t>Stock should invest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99035" y="2436294"/>
            <a:ext cx="3628256" cy="1819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8"/>
              </a:lnSpc>
              <a:spcBef>
                <a:spcPct val="0"/>
              </a:spcBef>
            </a:pPr>
            <a:r>
              <a:rPr lang="en-US" sz="5227" spc="-130">
                <a:solidFill>
                  <a:srgbClr val="000000"/>
                </a:solidFill>
                <a:latin typeface="Gulfs Display"/>
                <a:ea typeface="Gulfs Display"/>
                <a:cs typeface="Gulfs Display"/>
                <a:sym typeface="Gulfs Display"/>
              </a:rPr>
              <a:t>Exxon Mobile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637116" y="1358955"/>
            <a:ext cx="3393580" cy="4079295"/>
          </a:xfrm>
          <a:custGeom>
            <a:avLst/>
            <a:gdLst/>
            <a:ahLst/>
            <a:cxnLst/>
            <a:rect r="r" b="b" t="t" l="l"/>
            <a:pathLst>
              <a:path h="4079295" w="3393580">
                <a:moveTo>
                  <a:pt x="0" y="0"/>
                </a:moveTo>
                <a:lnTo>
                  <a:pt x="3393580" y="0"/>
                </a:lnTo>
                <a:lnTo>
                  <a:pt x="3393580" y="4079294"/>
                </a:lnTo>
                <a:lnTo>
                  <a:pt x="0" y="40792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24672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8932066" y="2785858"/>
            <a:ext cx="2712442" cy="994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58"/>
              </a:lnSpc>
              <a:spcBef>
                <a:spcPct val="0"/>
              </a:spcBef>
            </a:pPr>
            <a:r>
              <a:rPr lang="en-US" sz="5827" spc="-145" strike="noStrike" u="none">
                <a:solidFill>
                  <a:srgbClr val="000000"/>
                </a:solidFill>
                <a:latin typeface="Gulfs Display"/>
                <a:ea typeface="Gulfs Display"/>
                <a:cs typeface="Gulfs Display"/>
                <a:sym typeface="Gulfs Display"/>
              </a:rPr>
              <a:t>Verizon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1666610"/>
            <a:ext cx="2288575" cy="500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99"/>
              </a:lnSpc>
              <a:spcBef>
                <a:spcPct val="0"/>
              </a:spcBef>
            </a:pPr>
            <a:r>
              <a:rPr lang="en-US" sz="3999" strike="noStrike" u="none">
                <a:solidFill>
                  <a:srgbClr val="222C27"/>
                </a:solidFill>
                <a:latin typeface="Gulfs Display"/>
                <a:ea typeface="Gulfs Display"/>
                <a:cs typeface="Gulfs Display"/>
                <a:sym typeface="Gulfs Display"/>
              </a:rPr>
              <a:t>02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3699182" y="1300848"/>
            <a:ext cx="3393580" cy="4079295"/>
          </a:xfrm>
          <a:custGeom>
            <a:avLst/>
            <a:gdLst/>
            <a:ahLst/>
            <a:cxnLst/>
            <a:rect r="r" b="b" t="t" l="l"/>
            <a:pathLst>
              <a:path h="4079295" w="3393580">
                <a:moveTo>
                  <a:pt x="0" y="0"/>
                </a:moveTo>
                <a:lnTo>
                  <a:pt x="3393581" y="0"/>
                </a:lnTo>
                <a:lnTo>
                  <a:pt x="3393581" y="4079295"/>
                </a:lnTo>
                <a:lnTo>
                  <a:pt x="0" y="40792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24672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13841281" y="2516939"/>
            <a:ext cx="3109383" cy="173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38"/>
              </a:lnSpc>
              <a:spcBef>
                <a:spcPct val="0"/>
              </a:spcBef>
            </a:pPr>
            <a:r>
              <a:rPr lang="en-US" sz="5027" spc="-125" strike="noStrike" u="none">
                <a:solidFill>
                  <a:srgbClr val="000000"/>
                </a:solidFill>
                <a:latin typeface="Gulfs Display"/>
                <a:ea typeface="Gulfs Display"/>
                <a:cs typeface="Gulfs Display"/>
                <a:sym typeface="Gulfs Display"/>
              </a:rPr>
              <a:t>Bank of America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193742" y="1793779"/>
            <a:ext cx="2404461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99"/>
              </a:lnSpc>
              <a:spcBef>
                <a:spcPct val="0"/>
              </a:spcBef>
            </a:pPr>
            <a:r>
              <a:rPr lang="en-US" sz="3999" strike="noStrike" u="none">
                <a:solidFill>
                  <a:srgbClr val="222C27"/>
                </a:solidFill>
                <a:latin typeface="Gulfs Display"/>
                <a:ea typeface="Gulfs Display"/>
                <a:cs typeface="Gulfs Display"/>
                <a:sym typeface="Gulfs Display"/>
              </a:rPr>
              <a:t>03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458240" y="5776747"/>
            <a:ext cx="3393580" cy="4079295"/>
          </a:xfrm>
          <a:custGeom>
            <a:avLst/>
            <a:gdLst/>
            <a:ahLst/>
            <a:cxnLst/>
            <a:rect r="r" b="b" t="t" l="l"/>
            <a:pathLst>
              <a:path h="4079295" w="3393580">
                <a:moveTo>
                  <a:pt x="0" y="0"/>
                </a:moveTo>
                <a:lnTo>
                  <a:pt x="3393581" y="0"/>
                </a:lnTo>
                <a:lnTo>
                  <a:pt x="3393581" y="4079295"/>
                </a:lnTo>
                <a:lnTo>
                  <a:pt x="0" y="40792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24672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1233736" y="6418179"/>
            <a:ext cx="1842588" cy="500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99"/>
              </a:lnSpc>
              <a:spcBef>
                <a:spcPct val="0"/>
              </a:spcBef>
            </a:pPr>
            <a:r>
              <a:rPr lang="en-US" sz="3999" strike="noStrike" u="none">
                <a:solidFill>
                  <a:srgbClr val="222C27"/>
                </a:solidFill>
                <a:latin typeface="Gulfs Display"/>
                <a:ea typeface="Gulfs Display"/>
                <a:cs typeface="Gulfs Display"/>
                <a:sym typeface="Gulfs Display"/>
              </a:rPr>
              <a:t>04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00339" y="7108501"/>
            <a:ext cx="3109383" cy="1855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58"/>
              </a:lnSpc>
              <a:spcBef>
                <a:spcPct val="0"/>
              </a:spcBef>
            </a:pPr>
            <a:r>
              <a:rPr lang="en-US" sz="5327" spc="-133">
                <a:solidFill>
                  <a:srgbClr val="000000"/>
                </a:solidFill>
                <a:latin typeface="Gulfs Display"/>
                <a:ea typeface="Gulfs Display"/>
                <a:cs typeface="Gulfs Display"/>
                <a:sym typeface="Gulfs Display"/>
              </a:rPr>
              <a:t>Wells Fargo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5750420" y="5776747"/>
            <a:ext cx="3393580" cy="4079295"/>
          </a:xfrm>
          <a:custGeom>
            <a:avLst/>
            <a:gdLst/>
            <a:ahLst/>
            <a:cxnLst/>
            <a:rect r="r" b="b" t="t" l="l"/>
            <a:pathLst>
              <a:path h="4079295" w="3393580">
                <a:moveTo>
                  <a:pt x="0" y="0"/>
                </a:moveTo>
                <a:lnTo>
                  <a:pt x="3393580" y="0"/>
                </a:lnTo>
                <a:lnTo>
                  <a:pt x="3393580" y="4079295"/>
                </a:lnTo>
                <a:lnTo>
                  <a:pt x="0" y="40792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24672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8" id="18"/>
          <p:cNvSpPr txBox="true"/>
          <p:nvPr/>
        </p:nvSpPr>
        <p:spPr>
          <a:xfrm rot="0">
            <a:off x="6525916" y="6418179"/>
            <a:ext cx="1842588" cy="500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99"/>
              </a:lnSpc>
              <a:spcBef>
                <a:spcPct val="0"/>
              </a:spcBef>
            </a:pPr>
            <a:r>
              <a:rPr lang="en-US" sz="3999" strike="noStrike" u="none">
                <a:solidFill>
                  <a:srgbClr val="222C27"/>
                </a:solidFill>
                <a:latin typeface="Gulfs Display"/>
                <a:ea typeface="Gulfs Display"/>
                <a:cs typeface="Gulfs Display"/>
                <a:sym typeface="Gulfs Display"/>
              </a:rPr>
              <a:t>05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611628" y="7336114"/>
            <a:ext cx="3532372" cy="177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39"/>
              </a:lnSpc>
              <a:spcBef>
                <a:spcPct val="0"/>
              </a:spcBef>
            </a:pPr>
            <a:r>
              <a:rPr lang="en-US" sz="5100" spc="-127" strike="noStrike" u="none">
                <a:solidFill>
                  <a:srgbClr val="000000"/>
                </a:solidFill>
                <a:latin typeface="Gulfs Display"/>
                <a:ea typeface="Gulfs Display"/>
                <a:cs typeface="Gulfs Display"/>
                <a:sym typeface="Gulfs Display"/>
              </a:rPr>
              <a:t>Johnson &amp; Johnson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1715462" y="5828774"/>
            <a:ext cx="3393580" cy="4079295"/>
          </a:xfrm>
          <a:custGeom>
            <a:avLst/>
            <a:gdLst/>
            <a:ahLst/>
            <a:cxnLst/>
            <a:rect r="r" b="b" t="t" l="l"/>
            <a:pathLst>
              <a:path h="4079295" w="3393580">
                <a:moveTo>
                  <a:pt x="0" y="0"/>
                </a:moveTo>
                <a:lnTo>
                  <a:pt x="3393580" y="0"/>
                </a:lnTo>
                <a:lnTo>
                  <a:pt x="3393580" y="4079295"/>
                </a:lnTo>
                <a:lnTo>
                  <a:pt x="0" y="40792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24672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1" id="21"/>
          <p:cNvSpPr txBox="true"/>
          <p:nvPr/>
        </p:nvSpPr>
        <p:spPr>
          <a:xfrm rot="0">
            <a:off x="12490958" y="6418179"/>
            <a:ext cx="1842588" cy="500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99"/>
              </a:lnSpc>
              <a:spcBef>
                <a:spcPct val="0"/>
              </a:spcBef>
            </a:pPr>
            <a:r>
              <a:rPr lang="en-US" sz="3999" strike="noStrike" u="none">
                <a:solidFill>
                  <a:srgbClr val="222C27"/>
                </a:solidFill>
                <a:latin typeface="Gulfs Display"/>
                <a:ea typeface="Gulfs Display"/>
                <a:cs typeface="Gulfs Display"/>
                <a:sym typeface="Gulfs Display"/>
              </a:rPr>
              <a:t>06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644509" y="7336114"/>
            <a:ext cx="3532372" cy="869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78"/>
              </a:lnSpc>
              <a:spcBef>
                <a:spcPct val="0"/>
              </a:spcBef>
            </a:pPr>
            <a:r>
              <a:rPr lang="en-US" sz="5127" spc="-128">
                <a:solidFill>
                  <a:srgbClr val="000000"/>
                </a:solidFill>
                <a:latin typeface="Gulfs Display"/>
                <a:ea typeface="Gulfs Display"/>
                <a:cs typeface="Gulfs Display"/>
                <a:sym typeface="Gulfs Display"/>
              </a:rPr>
              <a:t>Comcast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586473" y="4185226"/>
            <a:ext cx="7486330" cy="7667563"/>
          </a:xfrm>
          <a:custGeom>
            <a:avLst/>
            <a:gdLst/>
            <a:ahLst/>
            <a:cxnLst/>
            <a:rect r="r" b="b" t="t" l="l"/>
            <a:pathLst>
              <a:path h="7667563" w="7486330">
                <a:moveTo>
                  <a:pt x="0" y="0"/>
                </a:moveTo>
                <a:lnTo>
                  <a:pt x="7486330" y="0"/>
                </a:lnTo>
                <a:lnTo>
                  <a:pt x="7486330" y="7667563"/>
                </a:lnTo>
                <a:lnTo>
                  <a:pt x="0" y="76675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95855" y="2270019"/>
            <a:ext cx="7825106" cy="6587316"/>
          </a:xfrm>
          <a:custGeom>
            <a:avLst/>
            <a:gdLst/>
            <a:ahLst/>
            <a:cxnLst/>
            <a:rect r="r" b="b" t="t" l="l"/>
            <a:pathLst>
              <a:path h="6587316" w="7825106">
                <a:moveTo>
                  <a:pt x="0" y="0"/>
                </a:moveTo>
                <a:lnTo>
                  <a:pt x="7825105" y="0"/>
                </a:lnTo>
                <a:lnTo>
                  <a:pt x="7825105" y="6587316"/>
                </a:lnTo>
                <a:lnTo>
                  <a:pt x="0" y="65873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315427" y="2317630"/>
            <a:ext cx="7818420" cy="6581688"/>
          </a:xfrm>
          <a:custGeom>
            <a:avLst/>
            <a:gdLst/>
            <a:ahLst/>
            <a:cxnLst/>
            <a:rect r="r" b="b" t="t" l="l"/>
            <a:pathLst>
              <a:path h="6581688" w="7818420">
                <a:moveTo>
                  <a:pt x="0" y="0"/>
                </a:moveTo>
                <a:lnTo>
                  <a:pt x="7818420" y="0"/>
                </a:lnTo>
                <a:lnTo>
                  <a:pt x="7818420" y="6581688"/>
                </a:lnTo>
                <a:lnTo>
                  <a:pt x="0" y="65816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751679" y="2228036"/>
            <a:ext cx="7924849" cy="6671282"/>
          </a:xfrm>
          <a:custGeom>
            <a:avLst/>
            <a:gdLst/>
            <a:ahLst/>
            <a:cxnLst/>
            <a:rect r="r" b="b" t="t" l="l"/>
            <a:pathLst>
              <a:path h="6671282" w="7924849">
                <a:moveTo>
                  <a:pt x="0" y="0"/>
                </a:moveTo>
                <a:lnTo>
                  <a:pt x="7924848" y="0"/>
                </a:lnTo>
                <a:lnTo>
                  <a:pt x="7924848" y="6671282"/>
                </a:lnTo>
                <a:lnTo>
                  <a:pt x="0" y="66712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2311889"/>
            <a:ext cx="7825239" cy="6587429"/>
          </a:xfrm>
          <a:custGeom>
            <a:avLst/>
            <a:gdLst/>
            <a:ahLst/>
            <a:cxnLst/>
            <a:rect r="r" b="b" t="t" l="l"/>
            <a:pathLst>
              <a:path h="6587429" w="7825239">
                <a:moveTo>
                  <a:pt x="0" y="0"/>
                </a:moveTo>
                <a:lnTo>
                  <a:pt x="7825239" y="0"/>
                </a:lnTo>
                <a:lnTo>
                  <a:pt x="7825239" y="6587429"/>
                </a:lnTo>
                <a:lnTo>
                  <a:pt x="0" y="65874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-8277477">
            <a:off x="14506917" y="-355514"/>
            <a:ext cx="7657416" cy="4858979"/>
          </a:xfrm>
          <a:custGeom>
            <a:avLst/>
            <a:gdLst/>
            <a:ahLst/>
            <a:cxnLst/>
            <a:rect r="r" b="b" t="t" l="l"/>
            <a:pathLst>
              <a:path h="4858979" w="7657416">
                <a:moveTo>
                  <a:pt x="0" y="0"/>
                </a:moveTo>
                <a:lnTo>
                  <a:pt x="7657416" y="0"/>
                </a:lnTo>
                <a:lnTo>
                  <a:pt x="7657416" y="4858979"/>
                </a:lnTo>
                <a:lnTo>
                  <a:pt x="0" y="48589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2309092" y="547688"/>
            <a:ext cx="13493837" cy="1238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8999"/>
              </a:lnSpc>
              <a:spcBef>
                <a:spcPct val="0"/>
              </a:spcBef>
            </a:pPr>
            <a:r>
              <a:rPr lang="en-US" sz="9999" spc="-249">
                <a:solidFill>
                  <a:srgbClr val="E3C75D"/>
                </a:solidFill>
                <a:latin typeface="Gulfs Display"/>
                <a:ea typeface="Gulfs Display"/>
                <a:cs typeface="Gulfs Display"/>
                <a:sym typeface="Gulfs Display"/>
              </a:rPr>
              <a:t>Implications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892838"/>
            <a:ext cx="7484881" cy="305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62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Tie to Revenue Growth and Profitability, Operational Efficiency and Management, Long-Term Value Creation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62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Understanding a company’s performance helps mitigate risks and ensures they’re placing funds in financially sound and well-managed businesses.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5855" y="3083251"/>
            <a:ext cx="7446562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500"/>
              </a:lnSpc>
            </a:pPr>
            <a:r>
              <a:rPr lang="en-US" sz="5000">
                <a:solidFill>
                  <a:srgbClr val="222C27"/>
                </a:solidFill>
                <a:latin typeface="Gulfs Display"/>
                <a:ea typeface="Gulfs Display"/>
                <a:cs typeface="Gulfs Display"/>
                <a:sym typeface="Gulfs Display"/>
              </a:rPr>
              <a:t>Company Performance is important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43008" y="3083251"/>
            <a:ext cx="7027223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500"/>
              </a:lnSpc>
            </a:pPr>
            <a:r>
              <a:rPr lang="en-US" sz="5000">
                <a:solidFill>
                  <a:srgbClr val="222C27"/>
                </a:solidFill>
                <a:latin typeface="Gulfs Display"/>
                <a:ea typeface="Gulfs Display"/>
                <a:cs typeface="Gulfs Display"/>
                <a:sym typeface="Gulfs Display"/>
              </a:rPr>
              <a:t>The market dynamics is crucial too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15427" y="4491622"/>
            <a:ext cx="7484881" cy="348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62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Market dynamics influence stock prices through broader trends and conditions that go beyond an individual company's control: Economic Climate, Industry Trends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62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Relying solely on company performance without understanding market conditions can lead to poor timing, such as buying at peaks or selling during panic-driven declines.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866102" y="1815344"/>
            <a:ext cx="12981093" cy="7245810"/>
          </a:xfrm>
          <a:custGeom>
            <a:avLst/>
            <a:gdLst/>
            <a:ahLst/>
            <a:cxnLst/>
            <a:rect r="r" b="b" t="t" l="l"/>
            <a:pathLst>
              <a:path h="7245810" w="12981093">
                <a:moveTo>
                  <a:pt x="0" y="0"/>
                </a:moveTo>
                <a:lnTo>
                  <a:pt x="12981093" y="0"/>
                </a:lnTo>
                <a:lnTo>
                  <a:pt x="12981093" y="7245810"/>
                </a:lnTo>
                <a:lnTo>
                  <a:pt x="0" y="7245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489035" y="1429826"/>
            <a:ext cx="13309930" cy="7429361"/>
          </a:xfrm>
          <a:custGeom>
            <a:avLst/>
            <a:gdLst/>
            <a:ahLst/>
            <a:cxnLst/>
            <a:rect r="r" b="b" t="t" l="l"/>
            <a:pathLst>
              <a:path h="7429361" w="13309930">
                <a:moveTo>
                  <a:pt x="0" y="0"/>
                </a:moveTo>
                <a:lnTo>
                  <a:pt x="13309930" y="0"/>
                </a:lnTo>
                <a:lnTo>
                  <a:pt x="13309930" y="7429361"/>
                </a:lnTo>
                <a:lnTo>
                  <a:pt x="0" y="74293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true" flipV="false" rot="-7285985">
            <a:off x="14503947" y="-44786"/>
            <a:ext cx="9909889" cy="10112132"/>
          </a:xfrm>
          <a:custGeom>
            <a:avLst/>
            <a:gdLst/>
            <a:ahLst/>
            <a:cxnLst/>
            <a:rect r="r" b="b" t="t" l="l"/>
            <a:pathLst>
              <a:path h="10112132" w="9909889">
                <a:moveTo>
                  <a:pt x="9909890" y="0"/>
                </a:moveTo>
                <a:lnTo>
                  <a:pt x="0" y="0"/>
                </a:lnTo>
                <a:lnTo>
                  <a:pt x="0" y="10112132"/>
                </a:lnTo>
                <a:lnTo>
                  <a:pt x="9909890" y="10112132"/>
                </a:lnTo>
                <a:lnTo>
                  <a:pt x="990989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true" flipV="false" rot="3190424">
            <a:off x="-6367082" y="-44786"/>
            <a:ext cx="9909889" cy="10112132"/>
          </a:xfrm>
          <a:custGeom>
            <a:avLst/>
            <a:gdLst/>
            <a:ahLst/>
            <a:cxnLst/>
            <a:rect r="r" b="b" t="t" l="l"/>
            <a:pathLst>
              <a:path h="10112132" w="9909889">
                <a:moveTo>
                  <a:pt x="9909889" y="0"/>
                </a:moveTo>
                <a:lnTo>
                  <a:pt x="0" y="0"/>
                </a:lnTo>
                <a:lnTo>
                  <a:pt x="0" y="10112132"/>
                </a:lnTo>
                <a:lnTo>
                  <a:pt x="9909889" y="10112132"/>
                </a:lnTo>
                <a:lnTo>
                  <a:pt x="990988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>
            <a:hlinkClick r:id="rId11" tooltip="https://sp500py-hjwkxdwbaaam5as3qd4ptz.streamlit.app"/>
          </p:cNvPr>
          <p:cNvSpPr/>
          <p:nvPr/>
        </p:nvSpPr>
        <p:spPr>
          <a:xfrm flipH="false" flipV="false" rot="0">
            <a:off x="2866102" y="1839211"/>
            <a:ext cx="12555797" cy="5398993"/>
          </a:xfrm>
          <a:custGeom>
            <a:avLst/>
            <a:gdLst/>
            <a:ahLst/>
            <a:cxnLst/>
            <a:rect r="r" b="b" t="t" l="l"/>
            <a:pathLst>
              <a:path h="5398993" w="12555797">
                <a:moveTo>
                  <a:pt x="0" y="0"/>
                </a:moveTo>
                <a:lnTo>
                  <a:pt x="12555796" y="0"/>
                </a:lnTo>
                <a:lnTo>
                  <a:pt x="12555796" y="5398993"/>
                </a:lnTo>
                <a:lnTo>
                  <a:pt x="0" y="53989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537754" y="383560"/>
            <a:ext cx="12170387" cy="1046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533"/>
              </a:lnSpc>
              <a:spcBef>
                <a:spcPct val="0"/>
              </a:spcBef>
            </a:pPr>
            <a:r>
              <a:rPr lang="en-US" sz="8370" spc="-209">
                <a:solidFill>
                  <a:srgbClr val="E3C75D"/>
                </a:solidFill>
                <a:latin typeface="Gulfs Display"/>
                <a:ea typeface="Gulfs Display"/>
                <a:cs typeface="Gulfs Display"/>
                <a:sym typeface="Gulfs Display"/>
              </a:rPr>
              <a:t>Dashboard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037128" y="3539440"/>
            <a:ext cx="10518543" cy="5871260"/>
          </a:xfrm>
          <a:custGeom>
            <a:avLst/>
            <a:gdLst/>
            <a:ahLst/>
            <a:cxnLst/>
            <a:rect r="r" b="b" t="t" l="l"/>
            <a:pathLst>
              <a:path h="5871260" w="10518543">
                <a:moveTo>
                  <a:pt x="0" y="0"/>
                </a:moveTo>
                <a:lnTo>
                  <a:pt x="10518544" y="0"/>
                </a:lnTo>
                <a:lnTo>
                  <a:pt x="10518544" y="5871260"/>
                </a:lnTo>
                <a:lnTo>
                  <a:pt x="0" y="5871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4037128" y="3387040"/>
            <a:ext cx="10518543" cy="5871260"/>
          </a:xfrm>
          <a:custGeom>
            <a:avLst/>
            <a:gdLst/>
            <a:ahLst/>
            <a:cxnLst/>
            <a:rect r="r" b="b" t="t" l="l"/>
            <a:pathLst>
              <a:path h="5871260" w="10518543">
                <a:moveTo>
                  <a:pt x="0" y="0"/>
                </a:moveTo>
                <a:lnTo>
                  <a:pt x="10518544" y="0"/>
                </a:lnTo>
                <a:lnTo>
                  <a:pt x="10518544" y="5871260"/>
                </a:lnTo>
                <a:lnTo>
                  <a:pt x="0" y="58712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true" flipV="false" rot="-7285985">
            <a:off x="13333055" y="87434"/>
            <a:ext cx="9909889" cy="10112132"/>
          </a:xfrm>
          <a:custGeom>
            <a:avLst/>
            <a:gdLst/>
            <a:ahLst/>
            <a:cxnLst/>
            <a:rect r="r" b="b" t="t" l="l"/>
            <a:pathLst>
              <a:path h="10112132" w="9909889">
                <a:moveTo>
                  <a:pt x="9909890" y="0"/>
                </a:moveTo>
                <a:lnTo>
                  <a:pt x="0" y="0"/>
                </a:lnTo>
                <a:lnTo>
                  <a:pt x="0" y="10112132"/>
                </a:lnTo>
                <a:lnTo>
                  <a:pt x="9909890" y="10112132"/>
                </a:lnTo>
                <a:lnTo>
                  <a:pt x="990989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true" flipV="false" rot="3190424">
            <a:off x="-4631653" y="87434"/>
            <a:ext cx="9909889" cy="10112132"/>
          </a:xfrm>
          <a:custGeom>
            <a:avLst/>
            <a:gdLst/>
            <a:ahLst/>
            <a:cxnLst/>
            <a:rect r="r" b="b" t="t" l="l"/>
            <a:pathLst>
              <a:path h="10112132" w="9909889">
                <a:moveTo>
                  <a:pt x="9909889" y="0"/>
                </a:moveTo>
                <a:lnTo>
                  <a:pt x="0" y="0"/>
                </a:lnTo>
                <a:lnTo>
                  <a:pt x="0" y="10112132"/>
                </a:lnTo>
                <a:lnTo>
                  <a:pt x="9909889" y="10112132"/>
                </a:lnTo>
                <a:lnTo>
                  <a:pt x="990988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028700" y="411793"/>
            <a:ext cx="16613433" cy="2721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284"/>
              </a:lnSpc>
              <a:spcBef>
                <a:spcPct val="0"/>
              </a:spcBef>
            </a:pPr>
            <a:r>
              <a:rPr lang="en-US" sz="11426" spc="-285">
                <a:solidFill>
                  <a:srgbClr val="E3C75D"/>
                </a:solidFill>
                <a:latin typeface="Gulfs Display"/>
                <a:ea typeface="Gulfs Display"/>
                <a:cs typeface="Gulfs Display"/>
                <a:sym typeface="Gulfs Display"/>
              </a:rPr>
              <a:t>Ethical, legal, and societal implications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00355" y="4876871"/>
            <a:ext cx="9670123" cy="1743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5"/>
              </a:lnSpc>
            </a:pPr>
            <a:r>
              <a:rPr lang="en-US" sz="3662" spc="-91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particularly in the context of analyzing financial data, several ethical, legal, and societal implications arise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997201" y="1028700"/>
            <a:ext cx="7414499" cy="4327371"/>
          </a:xfrm>
          <a:custGeom>
            <a:avLst/>
            <a:gdLst/>
            <a:ahLst/>
            <a:cxnLst/>
            <a:rect r="r" b="b" t="t" l="l"/>
            <a:pathLst>
              <a:path h="4327371" w="7414499">
                <a:moveTo>
                  <a:pt x="0" y="0"/>
                </a:moveTo>
                <a:lnTo>
                  <a:pt x="7414499" y="0"/>
                </a:lnTo>
                <a:lnTo>
                  <a:pt x="7414499" y="4327371"/>
                </a:lnTo>
                <a:lnTo>
                  <a:pt x="0" y="4327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424584" y="4164330"/>
            <a:ext cx="6987116" cy="5246370"/>
            <a:chOff x="0" y="0"/>
            <a:chExt cx="845693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4569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845693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828040" y="26543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786130" y="22479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683260" y="5888990"/>
              <a:ext cx="2155190" cy="287020"/>
            </a:xfrm>
            <a:custGeom>
              <a:avLst/>
              <a:gdLst/>
              <a:ahLst/>
              <a:cxnLst/>
              <a:rect r="r" b="b" t="t" l="l"/>
              <a:pathLst>
                <a:path h="287020" w="215519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1750" y="31750"/>
              <a:ext cx="8392160" cy="590550"/>
            </a:xfrm>
            <a:custGeom>
              <a:avLst/>
              <a:gdLst/>
              <a:ahLst/>
              <a:cxnLst/>
              <a:rect r="r" b="b" t="t" l="l"/>
              <a:pathLst>
                <a:path h="590550" w="839216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1750" y="652780"/>
              <a:ext cx="8393430" cy="5059680"/>
            </a:xfrm>
            <a:custGeom>
              <a:avLst/>
              <a:gdLst/>
              <a:ahLst/>
              <a:cxnLst/>
              <a:rect r="r" b="b" t="t" l="l"/>
              <a:pathLst>
                <a:path h="5059680" w="839343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222C27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31750" y="5744210"/>
              <a:ext cx="8393430" cy="574040"/>
            </a:xfrm>
            <a:custGeom>
              <a:avLst/>
              <a:gdLst/>
              <a:ahLst/>
              <a:cxnLst/>
              <a:rect r="r" b="b" t="t" l="l"/>
              <a:pathLst>
                <a:path h="574040" w="839343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222C27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0272184" y="4011930"/>
            <a:ext cx="6987116" cy="5246370"/>
            <a:chOff x="0" y="0"/>
            <a:chExt cx="845693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4569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845693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828040" y="26543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2EADA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786130" y="22479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2EADA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683260" y="5888990"/>
              <a:ext cx="2155190" cy="287020"/>
            </a:xfrm>
            <a:custGeom>
              <a:avLst/>
              <a:gdLst/>
              <a:ahLst/>
              <a:cxnLst/>
              <a:rect r="r" b="b" t="t" l="l"/>
              <a:pathLst>
                <a:path h="287020" w="215519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31750" y="31750"/>
              <a:ext cx="8392160" cy="590550"/>
            </a:xfrm>
            <a:custGeom>
              <a:avLst/>
              <a:gdLst/>
              <a:ahLst/>
              <a:cxnLst/>
              <a:rect r="r" b="b" t="t" l="l"/>
              <a:pathLst>
                <a:path h="590550" w="839216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2EADA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31750" y="652780"/>
              <a:ext cx="8393430" cy="5059680"/>
            </a:xfrm>
            <a:custGeom>
              <a:avLst/>
              <a:gdLst/>
              <a:ahLst/>
              <a:cxnLst/>
              <a:rect r="r" b="b" t="t" l="l"/>
              <a:pathLst>
                <a:path h="5059680" w="839343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6"/>
              <a:stretch>
                <a:fillRect l="-22658" t="-17094" r="-13109" b="-18603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31750" y="5744210"/>
              <a:ext cx="8393430" cy="574040"/>
            </a:xfrm>
            <a:custGeom>
              <a:avLst/>
              <a:gdLst/>
              <a:ahLst/>
              <a:cxnLst/>
              <a:rect r="r" b="b" t="t" l="l"/>
              <a:pathLst>
                <a:path h="574040" w="839343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2EADA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257553" y="453010"/>
            <a:ext cx="12011434" cy="1484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0772"/>
              </a:lnSpc>
              <a:spcBef>
                <a:spcPct val="0"/>
              </a:spcBef>
            </a:pPr>
            <a:r>
              <a:rPr lang="en-US" sz="11969" spc="-299">
                <a:solidFill>
                  <a:srgbClr val="E3C75D"/>
                </a:solidFill>
                <a:latin typeface="Gulfs Display"/>
                <a:ea typeface="Gulfs Display"/>
                <a:cs typeface="Gulfs Display"/>
                <a:sym typeface="Gulfs Display"/>
              </a:rPr>
              <a:t>Ethical Problem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-1194317">
            <a:off x="15026659" y="355776"/>
            <a:ext cx="2588594" cy="2841770"/>
          </a:xfrm>
          <a:custGeom>
            <a:avLst/>
            <a:gdLst/>
            <a:ahLst/>
            <a:cxnLst/>
            <a:rect r="r" b="b" t="t" l="l"/>
            <a:pathLst>
              <a:path h="2841770" w="2588594">
                <a:moveTo>
                  <a:pt x="0" y="0"/>
                </a:moveTo>
                <a:lnTo>
                  <a:pt x="2588594" y="0"/>
                </a:lnTo>
                <a:lnTo>
                  <a:pt x="2588594" y="2841771"/>
                </a:lnTo>
                <a:lnTo>
                  <a:pt x="0" y="28417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746834" y="2255008"/>
            <a:ext cx="8750138" cy="7366025"/>
          </a:xfrm>
          <a:custGeom>
            <a:avLst/>
            <a:gdLst/>
            <a:ahLst/>
            <a:cxnLst/>
            <a:rect r="r" b="b" t="t" l="l"/>
            <a:pathLst>
              <a:path h="7366025" w="8750138">
                <a:moveTo>
                  <a:pt x="0" y="0"/>
                </a:moveTo>
                <a:lnTo>
                  <a:pt x="8750138" y="0"/>
                </a:lnTo>
                <a:lnTo>
                  <a:pt x="8750138" y="7366026"/>
                </a:lnTo>
                <a:lnTo>
                  <a:pt x="0" y="73660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4" id="24"/>
          <p:cNvSpPr txBox="true"/>
          <p:nvPr/>
        </p:nvSpPr>
        <p:spPr>
          <a:xfrm rot="0">
            <a:off x="2896282" y="3165478"/>
            <a:ext cx="4055141" cy="677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27"/>
              </a:lnSpc>
              <a:spcBef>
                <a:spcPct val="0"/>
              </a:spcBef>
            </a:pPr>
            <a:r>
              <a:rPr lang="en-US" sz="4019" spc="-100">
                <a:solidFill>
                  <a:srgbClr val="000000"/>
                </a:solidFill>
                <a:latin typeface="Gulfs Display"/>
                <a:ea typeface="Gulfs Display"/>
                <a:cs typeface="Gulfs Display"/>
                <a:sym typeface="Gulfs Display"/>
              </a:rPr>
              <a:t>Wealth Disparity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79463" y="4802344"/>
            <a:ext cx="7764537" cy="3617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9916" indent="-279958" lvl="1">
              <a:lnSpc>
                <a:spcPts val="3630"/>
              </a:lnSpc>
              <a:buFont typeface="Arial"/>
              <a:buChar char="•"/>
            </a:pPr>
            <a:r>
              <a:rPr lang="en-US" sz="2593" spc="-64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Promoting stocks that primarily benefit large corporations or wealthy investors could contribute to increasing societal inequality.</a:t>
            </a:r>
          </a:p>
          <a:p>
            <a:pPr algn="l">
              <a:lnSpc>
                <a:spcPts val="3630"/>
              </a:lnSpc>
            </a:pPr>
          </a:p>
          <a:p>
            <a:pPr algn="l" marL="559916" indent="-279958" lvl="1">
              <a:lnSpc>
                <a:spcPts val="3630"/>
              </a:lnSpc>
              <a:buFont typeface="Arial"/>
              <a:buChar char="•"/>
            </a:pPr>
            <a:r>
              <a:rPr lang="en-US" sz="2593" spc="-64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Mitigation: Highlight opportunities for ethical and sustainable investments that support small or emerging companies.</a:t>
            </a:r>
          </a:p>
          <a:p>
            <a:pPr algn="l">
              <a:lnSpc>
                <a:spcPts val="363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C7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309772" y="1000337"/>
            <a:ext cx="10418312" cy="3902131"/>
          </a:xfrm>
          <a:custGeom>
            <a:avLst/>
            <a:gdLst/>
            <a:ahLst/>
            <a:cxnLst/>
            <a:rect r="r" b="b" t="t" l="l"/>
            <a:pathLst>
              <a:path h="3902131" w="10418312">
                <a:moveTo>
                  <a:pt x="0" y="0"/>
                </a:moveTo>
                <a:lnTo>
                  <a:pt x="10418312" y="0"/>
                </a:lnTo>
                <a:lnTo>
                  <a:pt x="10418312" y="3902131"/>
                </a:lnTo>
                <a:lnTo>
                  <a:pt x="0" y="39021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6744210" y="5613113"/>
            <a:ext cx="11167573" cy="4182764"/>
          </a:xfrm>
          <a:custGeom>
            <a:avLst/>
            <a:gdLst/>
            <a:ahLst/>
            <a:cxnLst/>
            <a:rect r="r" b="b" t="t" l="l"/>
            <a:pathLst>
              <a:path h="4182764" w="11167573">
                <a:moveTo>
                  <a:pt x="0" y="0"/>
                </a:moveTo>
                <a:lnTo>
                  <a:pt x="11167573" y="0"/>
                </a:lnTo>
                <a:lnTo>
                  <a:pt x="11167573" y="4182763"/>
                </a:lnTo>
                <a:lnTo>
                  <a:pt x="0" y="41827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958838" y="698294"/>
            <a:ext cx="11587045" cy="4339875"/>
          </a:xfrm>
          <a:custGeom>
            <a:avLst/>
            <a:gdLst/>
            <a:ahLst/>
            <a:cxnLst/>
            <a:rect r="r" b="b" t="t" l="l"/>
            <a:pathLst>
              <a:path h="4339875" w="11587045">
                <a:moveTo>
                  <a:pt x="0" y="0"/>
                </a:moveTo>
                <a:lnTo>
                  <a:pt x="11587044" y="0"/>
                </a:lnTo>
                <a:lnTo>
                  <a:pt x="11587044" y="4339875"/>
                </a:lnTo>
                <a:lnTo>
                  <a:pt x="0" y="43398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6528167" y="5613113"/>
            <a:ext cx="11383616" cy="4263682"/>
          </a:xfrm>
          <a:custGeom>
            <a:avLst/>
            <a:gdLst/>
            <a:ahLst/>
            <a:cxnLst/>
            <a:rect r="r" b="b" t="t" l="l"/>
            <a:pathLst>
              <a:path h="4263682" w="11383616">
                <a:moveTo>
                  <a:pt x="0" y="0"/>
                </a:moveTo>
                <a:lnTo>
                  <a:pt x="11383616" y="0"/>
                </a:lnTo>
                <a:lnTo>
                  <a:pt x="11383616" y="4263681"/>
                </a:lnTo>
                <a:lnTo>
                  <a:pt x="0" y="42636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359619" y="554512"/>
            <a:ext cx="5027537" cy="8229600"/>
          </a:xfrm>
          <a:custGeom>
            <a:avLst/>
            <a:gdLst/>
            <a:ahLst/>
            <a:cxnLst/>
            <a:rect r="r" b="b" t="t" l="l"/>
            <a:pathLst>
              <a:path h="8229600" w="5027537">
                <a:moveTo>
                  <a:pt x="0" y="0"/>
                </a:moveTo>
                <a:lnTo>
                  <a:pt x="5027537" y="0"/>
                </a:lnTo>
                <a:lnTo>
                  <a:pt x="502753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359619" y="363679"/>
            <a:ext cx="5027537" cy="8229600"/>
          </a:xfrm>
          <a:custGeom>
            <a:avLst/>
            <a:gdLst/>
            <a:ahLst/>
            <a:cxnLst/>
            <a:rect r="r" b="b" t="t" l="l"/>
            <a:pathLst>
              <a:path h="8229600" w="5027537">
                <a:moveTo>
                  <a:pt x="0" y="0"/>
                </a:moveTo>
                <a:lnTo>
                  <a:pt x="5027537" y="0"/>
                </a:lnTo>
                <a:lnTo>
                  <a:pt x="502753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-795107" y="3379816"/>
            <a:ext cx="7252117" cy="2058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782"/>
              </a:lnSpc>
              <a:spcBef>
                <a:spcPct val="0"/>
              </a:spcBef>
            </a:pPr>
            <a:r>
              <a:rPr lang="en-US" sz="8646" spc="-216">
                <a:solidFill>
                  <a:srgbClr val="F36536"/>
                </a:solidFill>
                <a:latin typeface="Gulfs Display"/>
                <a:ea typeface="Gulfs Display"/>
                <a:cs typeface="Gulfs Display"/>
                <a:sym typeface="Gulfs Display"/>
              </a:rPr>
              <a:t>Table of Content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58838" y="1341373"/>
            <a:ext cx="11802653" cy="2943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23806" indent="-461903" lvl="1">
              <a:lnSpc>
                <a:spcPts val="7958"/>
              </a:lnSpc>
              <a:buAutoNum type="arabicPeriod" startAt="1"/>
            </a:pPr>
            <a:r>
              <a:rPr lang="en-US" sz="4278">
                <a:solidFill>
                  <a:srgbClr val="111924"/>
                </a:solidFill>
                <a:latin typeface="Gulfs Display"/>
                <a:ea typeface="Gulfs Display"/>
                <a:cs typeface="Gulfs Display"/>
                <a:sym typeface="Gulfs Display"/>
              </a:rPr>
              <a:t>Tractable data</a:t>
            </a:r>
          </a:p>
          <a:p>
            <a:pPr algn="l" marL="923806" indent="-461903" lvl="1">
              <a:lnSpc>
                <a:spcPts val="7958"/>
              </a:lnSpc>
              <a:buAutoNum type="arabicPeriod" startAt="1"/>
            </a:pPr>
            <a:r>
              <a:rPr lang="en-US" sz="4278">
                <a:solidFill>
                  <a:srgbClr val="111924"/>
                </a:solidFill>
                <a:latin typeface="Gulfs Display"/>
                <a:ea typeface="Gulfs Display"/>
                <a:cs typeface="Gulfs Display"/>
                <a:sym typeface="Gulfs Display"/>
              </a:rPr>
              <a:t>Data retrieval</a:t>
            </a:r>
          </a:p>
          <a:p>
            <a:pPr algn="l" marL="923806" indent="-461903" lvl="1">
              <a:lnSpc>
                <a:spcPts val="7958"/>
              </a:lnSpc>
              <a:buAutoNum type="arabicPeriod" startAt="1"/>
            </a:pPr>
            <a:r>
              <a:rPr lang="en-US" sz="4278">
                <a:solidFill>
                  <a:srgbClr val="111924"/>
                </a:solidFill>
                <a:latin typeface="Gulfs Display"/>
                <a:ea typeface="Gulfs Display"/>
                <a:cs typeface="Gulfs Display"/>
                <a:sym typeface="Gulfs Display"/>
              </a:rPr>
              <a:t>Exploratory Data Analysis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744210" y="6069230"/>
            <a:ext cx="11167573" cy="4573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30"/>
              </a:lnSpc>
            </a:pPr>
            <a:r>
              <a:rPr lang="en-US" sz="4428">
                <a:solidFill>
                  <a:srgbClr val="222C27"/>
                </a:solidFill>
                <a:latin typeface="Gulfs Display"/>
                <a:ea typeface="Gulfs Display"/>
                <a:cs typeface="Gulfs Display"/>
                <a:sym typeface="Gulfs Display"/>
              </a:rPr>
              <a:t>4. Predictive Model</a:t>
            </a:r>
          </a:p>
          <a:p>
            <a:pPr algn="l">
              <a:lnSpc>
                <a:spcPts val="7130"/>
              </a:lnSpc>
            </a:pPr>
            <a:r>
              <a:rPr lang="en-US" sz="4428">
                <a:solidFill>
                  <a:srgbClr val="222C27"/>
                </a:solidFill>
                <a:latin typeface="Gulfs Display"/>
                <a:ea typeface="Gulfs Display"/>
                <a:cs typeface="Gulfs Display"/>
                <a:sym typeface="Gulfs Display"/>
              </a:rPr>
              <a:t>5. Implications for stakeholders</a:t>
            </a:r>
          </a:p>
          <a:p>
            <a:pPr algn="l">
              <a:lnSpc>
                <a:spcPts val="7130"/>
              </a:lnSpc>
            </a:pPr>
            <a:r>
              <a:rPr lang="en-US" sz="4428">
                <a:solidFill>
                  <a:srgbClr val="222C27"/>
                </a:solidFill>
                <a:latin typeface="Gulfs Display"/>
                <a:ea typeface="Gulfs Display"/>
                <a:cs typeface="Gulfs Display"/>
                <a:sym typeface="Gulfs Display"/>
              </a:rPr>
              <a:t>6. Ethical, legal, and societal implications</a:t>
            </a:r>
          </a:p>
          <a:p>
            <a:pPr algn="l">
              <a:lnSpc>
                <a:spcPts val="8083"/>
              </a:lnSpc>
            </a:pP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997201" y="1028700"/>
            <a:ext cx="7414499" cy="4327371"/>
          </a:xfrm>
          <a:custGeom>
            <a:avLst/>
            <a:gdLst/>
            <a:ahLst/>
            <a:cxnLst/>
            <a:rect r="r" b="b" t="t" l="l"/>
            <a:pathLst>
              <a:path h="4327371" w="7414499">
                <a:moveTo>
                  <a:pt x="0" y="0"/>
                </a:moveTo>
                <a:lnTo>
                  <a:pt x="7414499" y="0"/>
                </a:lnTo>
                <a:lnTo>
                  <a:pt x="7414499" y="4327371"/>
                </a:lnTo>
                <a:lnTo>
                  <a:pt x="0" y="4327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424584" y="4164330"/>
            <a:ext cx="6987116" cy="5246370"/>
            <a:chOff x="0" y="0"/>
            <a:chExt cx="845693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4569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845693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828040" y="26543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786130" y="22479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683260" y="5888990"/>
              <a:ext cx="2155190" cy="287020"/>
            </a:xfrm>
            <a:custGeom>
              <a:avLst/>
              <a:gdLst/>
              <a:ahLst/>
              <a:cxnLst/>
              <a:rect r="r" b="b" t="t" l="l"/>
              <a:pathLst>
                <a:path h="287020" w="215519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1750" y="31750"/>
              <a:ext cx="8392160" cy="590550"/>
            </a:xfrm>
            <a:custGeom>
              <a:avLst/>
              <a:gdLst/>
              <a:ahLst/>
              <a:cxnLst/>
              <a:rect r="r" b="b" t="t" l="l"/>
              <a:pathLst>
                <a:path h="590550" w="839216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1750" y="652780"/>
              <a:ext cx="8393430" cy="5059680"/>
            </a:xfrm>
            <a:custGeom>
              <a:avLst/>
              <a:gdLst/>
              <a:ahLst/>
              <a:cxnLst/>
              <a:rect r="r" b="b" t="t" l="l"/>
              <a:pathLst>
                <a:path h="5059680" w="839343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222C27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31750" y="5744210"/>
              <a:ext cx="8393430" cy="574040"/>
            </a:xfrm>
            <a:custGeom>
              <a:avLst/>
              <a:gdLst/>
              <a:ahLst/>
              <a:cxnLst/>
              <a:rect r="r" b="b" t="t" l="l"/>
              <a:pathLst>
                <a:path h="574040" w="839343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222C27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0272184" y="4011930"/>
            <a:ext cx="6987116" cy="5246370"/>
            <a:chOff x="0" y="0"/>
            <a:chExt cx="845693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4569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845693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828040" y="26543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2EADA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786130" y="22479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2EADA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683260" y="5888990"/>
              <a:ext cx="2155190" cy="287020"/>
            </a:xfrm>
            <a:custGeom>
              <a:avLst/>
              <a:gdLst/>
              <a:ahLst/>
              <a:cxnLst/>
              <a:rect r="r" b="b" t="t" l="l"/>
              <a:pathLst>
                <a:path h="287020" w="215519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31750" y="31750"/>
              <a:ext cx="8392160" cy="590550"/>
            </a:xfrm>
            <a:custGeom>
              <a:avLst/>
              <a:gdLst/>
              <a:ahLst/>
              <a:cxnLst/>
              <a:rect r="r" b="b" t="t" l="l"/>
              <a:pathLst>
                <a:path h="590550" w="839216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2EADA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31750" y="652780"/>
              <a:ext cx="8393430" cy="5059680"/>
            </a:xfrm>
            <a:custGeom>
              <a:avLst/>
              <a:gdLst/>
              <a:ahLst/>
              <a:cxnLst/>
              <a:rect r="r" b="b" t="t" l="l"/>
              <a:pathLst>
                <a:path h="5059680" w="839343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6"/>
              <a:stretch>
                <a:fillRect l="-3346" t="0" r="-3346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31750" y="5744210"/>
              <a:ext cx="8393430" cy="574040"/>
            </a:xfrm>
            <a:custGeom>
              <a:avLst/>
              <a:gdLst/>
              <a:ahLst/>
              <a:cxnLst/>
              <a:rect r="r" b="b" t="t" l="l"/>
              <a:pathLst>
                <a:path h="574040" w="839343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2EADA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257553" y="547688"/>
            <a:ext cx="14362668" cy="1238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999"/>
              </a:lnSpc>
              <a:spcBef>
                <a:spcPct val="0"/>
              </a:spcBef>
            </a:pPr>
            <a:r>
              <a:rPr lang="en-US" sz="9999" spc="-249">
                <a:solidFill>
                  <a:srgbClr val="E3C75D"/>
                </a:solidFill>
                <a:latin typeface="Gulfs Display"/>
                <a:ea typeface="Gulfs Display"/>
                <a:cs typeface="Gulfs Display"/>
                <a:sym typeface="Gulfs Display"/>
              </a:rPr>
              <a:t>Legal Implications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-1194317">
            <a:off x="15026659" y="355776"/>
            <a:ext cx="2588594" cy="2841770"/>
          </a:xfrm>
          <a:custGeom>
            <a:avLst/>
            <a:gdLst/>
            <a:ahLst/>
            <a:cxnLst/>
            <a:rect r="r" b="b" t="t" l="l"/>
            <a:pathLst>
              <a:path h="2841770" w="2588594">
                <a:moveTo>
                  <a:pt x="0" y="0"/>
                </a:moveTo>
                <a:lnTo>
                  <a:pt x="2588594" y="0"/>
                </a:lnTo>
                <a:lnTo>
                  <a:pt x="2588594" y="2841771"/>
                </a:lnTo>
                <a:lnTo>
                  <a:pt x="0" y="28417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746834" y="2255008"/>
            <a:ext cx="8750138" cy="7366025"/>
          </a:xfrm>
          <a:custGeom>
            <a:avLst/>
            <a:gdLst/>
            <a:ahLst/>
            <a:cxnLst/>
            <a:rect r="r" b="b" t="t" l="l"/>
            <a:pathLst>
              <a:path h="7366025" w="8750138">
                <a:moveTo>
                  <a:pt x="0" y="0"/>
                </a:moveTo>
                <a:lnTo>
                  <a:pt x="8750138" y="0"/>
                </a:lnTo>
                <a:lnTo>
                  <a:pt x="8750138" y="7366026"/>
                </a:lnTo>
                <a:lnTo>
                  <a:pt x="0" y="73660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4" id="24"/>
          <p:cNvSpPr txBox="true"/>
          <p:nvPr/>
        </p:nvSpPr>
        <p:spPr>
          <a:xfrm rot="0">
            <a:off x="1139055" y="3165478"/>
            <a:ext cx="7569596" cy="677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27"/>
              </a:lnSpc>
              <a:spcBef>
                <a:spcPct val="0"/>
              </a:spcBef>
            </a:pPr>
            <a:r>
              <a:rPr lang="en-US" sz="4019" spc="-100">
                <a:solidFill>
                  <a:srgbClr val="000000"/>
                </a:solidFill>
                <a:latin typeface="Gulfs Display"/>
                <a:ea typeface="Gulfs Display"/>
                <a:cs typeface="Gulfs Display"/>
                <a:sym typeface="Gulfs Display"/>
              </a:rPr>
              <a:t>Investment Advice Regulations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39055" y="4116705"/>
            <a:ext cx="7764537" cy="4981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9916" indent="-279958" lvl="1">
              <a:lnSpc>
                <a:spcPts val="3630"/>
              </a:lnSpc>
              <a:buFont typeface="Arial"/>
              <a:buChar char="•"/>
            </a:pPr>
            <a:r>
              <a:rPr lang="en-US" sz="2593" spc="-64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Providing financial recommendations can be considered investment advice and may require specific qualifications, licenses, or disclosures under regulations like the SEC (Securities and Exchange Commission) rules.</a:t>
            </a:r>
          </a:p>
          <a:p>
            <a:pPr algn="l">
              <a:lnSpc>
                <a:spcPts val="3630"/>
              </a:lnSpc>
            </a:pPr>
          </a:p>
          <a:p>
            <a:pPr algn="l" marL="559916" indent="-279958" lvl="1">
              <a:lnSpc>
                <a:spcPts val="3630"/>
              </a:lnSpc>
              <a:buFont typeface="Arial"/>
              <a:buChar char="•"/>
            </a:pPr>
            <a:r>
              <a:rPr lang="en-US" sz="2593" spc="-64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Mitigation: Consider my suggestions as data-driven insights rather than definitive financial advice, and add disclaimers.</a:t>
            </a:r>
          </a:p>
          <a:p>
            <a:pPr algn="l">
              <a:lnSpc>
                <a:spcPts val="3630"/>
              </a:lnSpc>
            </a:pPr>
          </a:p>
          <a:p>
            <a:pPr algn="l">
              <a:lnSpc>
                <a:spcPts val="3630"/>
              </a:lnSpc>
            </a:pP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997201" y="1028700"/>
            <a:ext cx="7414499" cy="4327371"/>
          </a:xfrm>
          <a:custGeom>
            <a:avLst/>
            <a:gdLst/>
            <a:ahLst/>
            <a:cxnLst/>
            <a:rect r="r" b="b" t="t" l="l"/>
            <a:pathLst>
              <a:path h="4327371" w="7414499">
                <a:moveTo>
                  <a:pt x="0" y="0"/>
                </a:moveTo>
                <a:lnTo>
                  <a:pt x="7414499" y="0"/>
                </a:lnTo>
                <a:lnTo>
                  <a:pt x="7414499" y="4327371"/>
                </a:lnTo>
                <a:lnTo>
                  <a:pt x="0" y="4327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424584" y="4164330"/>
            <a:ext cx="6987116" cy="5246370"/>
            <a:chOff x="0" y="0"/>
            <a:chExt cx="845693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4569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845693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828040" y="26543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786130" y="22479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683260" y="5888990"/>
              <a:ext cx="2155190" cy="287020"/>
            </a:xfrm>
            <a:custGeom>
              <a:avLst/>
              <a:gdLst/>
              <a:ahLst/>
              <a:cxnLst/>
              <a:rect r="r" b="b" t="t" l="l"/>
              <a:pathLst>
                <a:path h="287020" w="215519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1750" y="31750"/>
              <a:ext cx="8392160" cy="590550"/>
            </a:xfrm>
            <a:custGeom>
              <a:avLst/>
              <a:gdLst/>
              <a:ahLst/>
              <a:cxnLst/>
              <a:rect r="r" b="b" t="t" l="l"/>
              <a:pathLst>
                <a:path h="590550" w="839216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1750" y="652780"/>
              <a:ext cx="8393430" cy="5059680"/>
            </a:xfrm>
            <a:custGeom>
              <a:avLst/>
              <a:gdLst/>
              <a:ahLst/>
              <a:cxnLst/>
              <a:rect r="r" b="b" t="t" l="l"/>
              <a:pathLst>
                <a:path h="5059680" w="839343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222C27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31750" y="5744210"/>
              <a:ext cx="8393430" cy="574040"/>
            </a:xfrm>
            <a:custGeom>
              <a:avLst/>
              <a:gdLst/>
              <a:ahLst/>
              <a:cxnLst/>
              <a:rect r="r" b="b" t="t" l="l"/>
              <a:pathLst>
                <a:path h="574040" w="839343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222C27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0272184" y="4011930"/>
            <a:ext cx="6987116" cy="5246370"/>
            <a:chOff x="0" y="0"/>
            <a:chExt cx="845693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4569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845693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828040" y="26543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2EADA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786130" y="22479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2EADA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683260" y="5888990"/>
              <a:ext cx="2155190" cy="287020"/>
            </a:xfrm>
            <a:custGeom>
              <a:avLst/>
              <a:gdLst/>
              <a:ahLst/>
              <a:cxnLst/>
              <a:rect r="r" b="b" t="t" l="l"/>
              <a:pathLst>
                <a:path h="287020" w="215519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31750" y="31750"/>
              <a:ext cx="8392160" cy="590550"/>
            </a:xfrm>
            <a:custGeom>
              <a:avLst/>
              <a:gdLst/>
              <a:ahLst/>
              <a:cxnLst/>
              <a:rect r="r" b="b" t="t" l="l"/>
              <a:pathLst>
                <a:path h="590550" w="839216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2EADA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31750" y="652780"/>
              <a:ext cx="8393430" cy="5059680"/>
            </a:xfrm>
            <a:custGeom>
              <a:avLst/>
              <a:gdLst/>
              <a:ahLst/>
              <a:cxnLst/>
              <a:rect r="r" b="b" t="t" l="l"/>
              <a:pathLst>
                <a:path h="5059680" w="839343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6"/>
              <a:stretch>
                <a:fillRect l="0" t="-24649" r="0" b="-24649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31750" y="5744210"/>
              <a:ext cx="8393430" cy="574040"/>
            </a:xfrm>
            <a:custGeom>
              <a:avLst/>
              <a:gdLst/>
              <a:ahLst/>
              <a:cxnLst/>
              <a:rect r="r" b="b" t="t" l="l"/>
              <a:pathLst>
                <a:path h="574040" w="839343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2EADA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257553" y="547688"/>
            <a:ext cx="14362668" cy="1238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999"/>
              </a:lnSpc>
              <a:spcBef>
                <a:spcPct val="0"/>
              </a:spcBef>
            </a:pPr>
            <a:r>
              <a:rPr lang="en-US" sz="9999" spc="-249">
                <a:solidFill>
                  <a:srgbClr val="E3C75D"/>
                </a:solidFill>
                <a:latin typeface="Gulfs Display"/>
                <a:ea typeface="Gulfs Display"/>
                <a:cs typeface="Gulfs Display"/>
                <a:sym typeface="Gulfs Display"/>
              </a:rPr>
              <a:t>Societal Implications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-1194317">
            <a:off x="15026659" y="355776"/>
            <a:ext cx="2588594" cy="2841770"/>
          </a:xfrm>
          <a:custGeom>
            <a:avLst/>
            <a:gdLst/>
            <a:ahLst/>
            <a:cxnLst/>
            <a:rect r="r" b="b" t="t" l="l"/>
            <a:pathLst>
              <a:path h="2841770" w="2588594">
                <a:moveTo>
                  <a:pt x="0" y="0"/>
                </a:moveTo>
                <a:lnTo>
                  <a:pt x="2588594" y="0"/>
                </a:lnTo>
                <a:lnTo>
                  <a:pt x="2588594" y="2841771"/>
                </a:lnTo>
                <a:lnTo>
                  <a:pt x="0" y="28417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746834" y="2255008"/>
            <a:ext cx="8750138" cy="7366025"/>
          </a:xfrm>
          <a:custGeom>
            <a:avLst/>
            <a:gdLst/>
            <a:ahLst/>
            <a:cxnLst/>
            <a:rect r="r" b="b" t="t" l="l"/>
            <a:pathLst>
              <a:path h="7366025" w="8750138">
                <a:moveTo>
                  <a:pt x="0" y="0"/>
                </a:moveTo>
                <a:lnTo>
                  <a:pt x="8750138" y="0"/>
                </a:lnTo>
                <a:lnTo>
                  <a:pt x="8750138" y="7366026"/>
                </a:lnTo>
                <a:lnTo>
                  <a:pt x="0" y="73660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4" id="24"/>
          <p:cNvSpPr txBox="true"/>
          <p:nvPr/>
        </p:nvSpPr>
        <p:spPr>
          <a:xfrm rot="0">
            <a:off x="760487" y="3176326"/>
            <a:ext cx="8736485" cy="655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7"/>
              </a:lnSpc>
              <a:spcBef>
                <a:spcPct val="0"/>
              </a:spcBef>
            </a:pPr>
            <a:r>
              <a:rPr lang="en-US" sz="3819" spc="-95">
                <a:solidFill>
                  <a:srgbClr val="000000"/>
                </a:solidFill>
                <a:latin typeface="Gulfs Display"/>
                <a:ea typeface="Gulfs Display"/>
                <a:cs typeface="Gulfs Display"/>
                <a:sym typeface="Gulfs Display"/>
              </a:rPr>
              <a:t>Market Influence and Herd Behavior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39055" y="4343965"/>
            <a:ext cx="7764537" cy="452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9916" indent="-279958" lvl="1">
              <a:lnSpc>
                <a:spcPts val="3630"/>
              </a:lnSpc>
              <a:buFont typeface="Arial"/>
              <a:buChar char="•"/>
            </a:pPr>
            <a:r>
              <a:rPr lang="en-US" sz="2593" spc="-64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Recommending certain stocks could lead to concentrated investment, artificially inflating prices and creating volatility.</a:t>
            </a:r>
          </a:p>
          <a:p>
            <a:pPr algn="l">
              <a:lnSpc>
                <a:spcPts val="3630"/>
              </a:lnSpc>
            </a:pPr>
          </a:p>
          <a:p>
            <a:pPr algn="l" marL="559916" indent="-279958" lvl="1">
              <a:lnSpc>
                <a:spcPts val="3630"/>
              </a:lnSpc>
              <a:buFont typeface="Arial"/>
              <a:buChar char="•"/>
            </a:pPr>
            <a:r>
              <a:rPr lang="en-US" sz="2593" spc="-64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Mitigation: Encourage diversification and educate audiences about the importance of balanced investment strategies.</a:t>
            </a:r>
          </a:p>
          <a:p>
            <a:pPr algn="l">
              <a:lnSpc>
                <a:spcPts val="3630"/>
              </a:lnSpc>
            </a:pPr>
          </a:p>
          <a:p>
            <a:pPr algn="l">
              <a:lnSpc>
                <a:spcPts val="3630"/>
              </a:lnSpc>
            </a:pPr>
          </a:p>
          <a:p>
            <a:pPr algn="l">
              <a:lnSpc>
                <a:spcPts val="3630"/>
              </a:lnSpc>
            </a:pP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012558" y="1409700"/>
            <a:ext cx="11199534" cy="6319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6143"/>
              </a:lnSpc>
              <a:spcBef>
                <a:spcPct val="0"/>
              </a:spcBef>
            </a:pPr>
            <a:r>
              <a:rPr lang="en-US" sz="17936" spc="-448">
                <a:solidFill>
                  <a:srgbClr val="E3C75D"/>
                </a:solidFill>
                <a:latin typeface="Gulfs Display"/>
                <a:ea typeface="Gulfs Display"/>
                <a:cs typeface="Gulfs Display"/>
                <a:sym typeface="Gulfs Display"/>
              </a:rPr>
              <a:t>Thank You Very Much!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3521872" y="1181100"/>
            <a:ext cx="7517132" cy="6700334"/>
            <a:chOff x="0" y="0"/>
            <a:chExt cx="9098441" cy="81098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23012" y="0"/>
              <a:ext cx="9161192" cy="8109821"/>
            </a:xfrm>
            <a:custGeom>
              <a:avLst/>
              <a:gdLst/>
              <a:ahLst/>
              <a:cxnLst/>
              <a:rect r="r" b="b" t="t" l="l"/>
              <a:pathLst>
                <a:path h="8109821" w="9161192">
                  <a:moveTo>
                    <a:pt x="5307989" y="8109821"/>
                  </a:moveTo>
                  <a:cubicBezTo>
                    <a:pt x="4701361" y="8083124"/>
                    <a:pt x="4094732" y="8056442"/>
                    <a:pt x="3488081" y="8029761"/>
                  </a:cubicBezTo>
                  <a:cubicBezTo>
                    <a:pt x="2962379" y="8024814"/>
                    <a:pt x="2436655" y="8019851"/>
                    <a:pt x="1910953" y="8014904"/>
                  </a:cubicBezTo>
                  <a:cubicBezTo>
                    <a:pt x="1601238" y="7991418"/>
                    <a:pt x="959198" y="7908779"/>
                    <a:pt x="521075" y="7547600"/>
                  </a:cubicBezTo>
                  <a:cubicBezTo>
                    <a:pt x="147556" y="7239686"/>
                    <a:pt x="101104" y="6876755"/>
                    <a:pt x="73305" y="6581331"/>
                  </a:cubicBezTo>
                  <a:cubicBezTo>
                    <a:pt x="20497" y="5998835"/>
                    <a:pt x="0" y="5098385"/>
                    <a:pt x="110385" y="3908544"/>
                  </a:cubicBezTo>
                  <a:cubicBezTo>
                    <a:pt x="138892" y="3552086"/>
                    <a:pt x="242085" y="2311088"/>
                    <a:pt x="431210" y="1044139"/>
                  </a:cubicBezTo>
                  <a:cubicBezTo>
                    <a:pt x="466050" y="810804"/>
                    <a:pt x="536461" y="393683"/>
                    <a:pt x="969440" y="173226"/>
                  </a:cubicBezTo>
                  <a:cubicBezTo>
                    <a:pt x="1244818" y="33007"/>
                    <a:pt x="1553871" y="29860"/>
                    <a:pt x="1694074" y="28401"/>
                  </a:cubicBezTo>
                  <a:cubicBezTo>
                    <a:pt x="2536144" y="19642"/>
                    <a:pt x="3841734" y="3520"/>
                    <a:pt x="5482781" y="0"/>
                  </a:cubicBezTo>
                  <a:cubicBezTo>
                    <a:pt x="6031754" y="28482"/>
                    <a:pt x="6580728" y="56947"/>
                    <a:pt x="7129679" y="85429"/>
                  </a:cubicBezTo>
                  <a:cubicBezTo>
                    <a:pt x="7438938" y="79622"/>
                    <a:pt x="8091881" y="100643"/>
                    <a:pt x="8562649" y="419716"/>
                  </a:cubicBezTo>
                  <a:cubicBezTo>
                    <a:pt x="9027633" y="734863"/>
                    <a:pt x="9077104" y="1179606"/>
                    <a:pt x="9099415" y="1501825"/>
                  </a:cubicBezTo>
                  <a:cubicBezTo>
                    <a:pt x="9161191" y="2852825"/>
                    <a:pt x="8966458" y="4319843"/>
                    <a:pt x="8830826" y="5066741"/>
                  </a:cubicBezTo>
                  <a:cubicBezTo>
                    <a:pt x="8644238" y="5674604"/>
                    <a:pt x="8463412" y="6245925"/>
                    <a:pt x="8271040" y="6853140"/>
                  </a:cubicBezTo>
                  <a:cubicBezTo>
                    <a:pt x="8189245" y="7111340"/>
                    <a:pt x="8096933" y="7386182"/>
                    <a:pt x="7769227" y="7611035"/>
                  </a:cubicBezTo>
                  <a:cubicBezTo>
                    <a:pt x="7500843" y="7795177"/>
                    <a:pt x="7198832" y="7860557"/>
                    <a:pt x="6754469" y="7952880"/>
                  </a:cubicBezTo>
                  <a:cubicBezTo>
                    <a:pt x="6423927" y="8021570"/>
                    <a:pt x="5931077" y="8099700"/>
                    <a:pt x="5307989" y="8109821"/>
                  </a:cubicBezTo>
                  <a:close/>
                </a:path>
              </a:pathLst>
            </a:custGeom>
            <a:solidFill>
              <a:srgbClr val="222C27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3369472" y="1028700"/>
            <a:ext cx="8346648" cy="6700334"/>
            <a:chOff x="0" y="0"/>
            <a:chExt cx="10102455" cy="81098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23012" y="0"/>
              <a:ext cx="10165205" cy="8109821"/>
            </a:xfrm>
            <a:custGeom>
              <a:avLst/>
              <a:gdLst/>
              <a:ahLst/>
              <a:cxnLst/>
              <a:rect r="r" b="b" t="t" l="l"/>
              <a:pathLst>
                <a:path h="8109821" w="10165205">
                  <a:moveTo>
                    <a:pt x="5891186" y="8109821"/>
                  </a:moveTo>
                  <a:cubicBezTo>
                    <a:pt x="5217617" y="8083124"/>
                    <a:pt x="4544047" y="8056442"/>
                    <a:pt x="3870452" y="8029761"/>
                  </a:cubicBezTo>
                  <a:cubicBezTo>
                    <a:pt x="3286739" y="8024814"/>
                    <a:pt x="2703000" y="8019851"/>
                    <a:pt x="2119287" y="8014904"/>
                  </a:cubicBezTo>
                  <a:cubicBezTo>
                    <a:pt x="1775395" y="7991418"/>
                    <a:pt x="1062507" y="7908779"/>
                    <a:pt x="576037" y="7547600"/>
                  </a:cubicBezTo>
                  <a:cubicBezTo>
                    <a:pt x="161300" y="7239686"/>
                    <a:pt x="109721" y="6876755"/>
                    <a:pt x="78855" y="6581331"/>
                  </a:cubicBezTo>
                  <a:cubicBezTo>
                    <a:pt x="20497" y="5998835"/>
                    <a:pt x="0" y="5098385"/>
                    <a:pt x="120027" y="3908544"/>
                  </a:cubicBezTo>
                  <a:cubicBezTo>
                    <a:pt x="151680" y="3552086"/>
                    <a:pt x="266260" y="2311088"/>
                    <a:pt x="476255" y="1044139"/>
                  </a:cubicBezTo>
                  <a:cubicBezTo>
                    <a:pt x="514939" y="810804"/>
                    <a:pt x="593120" y="393683"/>
                    <a:pt x="1073878" y="173226"/>
                  </a:cubicBezTo>
                  <a:cubicBezTo>
                    <a:pt x="1379645" y="33007"/>
                    <a:pt x="1722801" y="29860"/>
                    <a:pt x="1878476" y="28401"/>
                  </a:cubicBezTo>
                  <a:cubicBezTo>
                    <a:pt x="2813468" y="19642"/>
                    <a:pt x="4263131" y="3520"/>
                    <a:pt x="6085266" y="0"/>
                  </a:cubicBezTo>
                  <a:cubicBezTo>
                    <a:pt x="6694819" y="28482"/>
                    <a:pt x="7304373" y="56947"/>
                    <a:pt x="7913901" y="85429"/>
                  </a:cubicBezTo>
                  <a:cubicBezTo>
                    <a:pt x="8257285" y="79622"/>
                    <a:pt x="8982281" y="100643"/>
                    <a:pt x="9504999" y="419716"/>
                  </a:cubicBezTo>
                  <a:cubicBezTo>
                    <a:pt x="10021294" y="734863"/>
                    <a:pt x="10076223" y="1179606"/>
                    <a:pt x="10100997" y="1501825"/>
                  </a:cubicBezTo>
                  <a:cubicBezTo>
                    <a:pt x="10165205" y="2852825"/>
                    <a:pt x="9953368" y="4319843"/>
                    <a:pt x="9802769" y="5066741"/>
                  </a:cubicBezTo>
                  <a:cubicBezTo>
                    <a:pt x="9595591" y="5674604"/>
                    <a:pt x="9394810" y="6245925"/>
                    <a:pt x="9181210" y="6853140"/>
                  </a:cubicBezTo>
                  <a:cubicBezTo>
                    <a:pt x="9090389" y="7111340"/>
                    <a:pt x="8987891" y="7386182"/>
                    <a:pt x="8624023" y="7611035"/>
                  </a:cubicBezTo>
                  <a:cubicBezTo>
                    <a:pt x="8326023" y="7795177"/>
                    <a:pt x="7990685" y="7860557"/>
                    <a:pt x="7497285" y="7952880"/>
                  </a:cubicBezTo>
                  <a:cubicBezTo>
                    <a:pt x="7130269" y="8021570"/>
                    <a:pt x="6583032" y="8099700"/>
                    <a:pt x="5891186" y="8109821"/>
                  </a:cubicBezTo>
                  <a:close/>
                </a:path>
              </a:pathLst>
            </a:custGeom>
            <a:blipFill>
              <a:blip r:embed="rId4"/>
              <a:stretch>
                <a:fillRect l="-19552" t="-22796" r="-42567" b="-11546"/>
              </a:stretch>
            </a:blipFill>
            <a:ln w="66675" cap="sq">
              <a:solidFill>
                <a:srgbClr val="222C27"/>
              </a:solidFill>
              <a:prstDash val="solid"/>
              <a:miter/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-969775">
            <a:off x="-2210736" y="6475939"/>
            <a:ext cx="5716044" cy="3076271"/>
          </a:xfrm>
          <a:custGeom>
            <a:avLst/>
            <a:gdLst/>
            <a:ahLst/>
            <a:cxnLst/>
            <a:rect r="r" b="b" t="t" l="l"/>
            <a:pathLst>
              <a:path h="3076271" w="5716044">
                <a:moveTo>
                  <a:pt x="0" y="0"/>
                </a:moveTo>
                <a:lnTo>
                  <a:pt x="5716044" y="0"/>
                </a:lnTo>
                <a:lnTo>
                  <a:pt x="5716044" y="3076271"/>
                </a:lnTo>
                <a:lnTo>
                  <a:pt x="0" y="30762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2445418">
            <a:off x="10072520" y="1303771"/>
            <a:ext cx="3467069" cy="2641277"/>
          </a:xfrm>
          <a:custGeom>
            <a:avLst/>
            <a:gdLst/>
            <a:ahLst/>
            <a:cxnLst/>
            <a:rect r="r" b="b" t="t" l="l"/>
            <a:pathLst>
              <a:path h="2641277" w="3467069">
                <a:moveTo>
                  <a:pt x="0" y="0"/>
                </a:moveTo>
                <a:lnTo>
                  <a:pt x="3467069" y="0"/>
                </a:lnTo>
                <a:lnTo>
                  <a:pt x="3467069" y="2641276"/>
                </a:lnTo>
                <a:lnTo>
                  <a:pt x="0" y="26412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-9068716">
            <a:off x="10882571" y="5151386"/>
            <a:ext cx="1284704" cy="2417742"/>
          </a:xfrm>
          <a:custGeom>
            <a:avLst/>
            <a:gdLst/>
            <a:ahLst/>
            <a:cxnLst/>
            <a:rect r="r" b="b" t="t" l="l"/>
            <a:pathLst>
              <a:path h="2417742" w="1284704">
                <a:moveTo>
                  <a:pt x="0" y="0"/>
                </a:moveTo>
                <a:lnTo>
                  <a:pt x="1284704" y="0"/>
                </a:lnTo>
                <a:lnTo>
                  <a:pt x="1284704" y="2417741"/>
                </a:lnTo>
                <a:lnTo>
                  <a:pt x="0" y="24177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99028" y="838934"/>
            <a:ext cx="1375503" cy="1785475"/>
          </a:xfrm>
          <a:custGeom>
            <a:avLst/>
            <a:gdLst/>
            <a:ahLst/>
            <a:cxnLst/>
            <a:rect r="r" b="b" t="t" l="l"/>
            <a:pathLst>
              <a:path h="1785475" w="1375503">
                <a:moveTo>
                  <a:pt x="0" y="0"/>
                </a:moveTo>
                <a:lnTo>
                  <a:pt x="1375503" y="0"/>
                </a:lnTo>
                <a:lnTo>
                  <a:pt x="1375503" y="1785475"/>
                </a:lnTo>
                <a:lnTo>
                  <a:pt x="0" y="17854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C7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89678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9" y="0"/>
                </a:lnTo>
                <a:lnTo>
                  <a:pt x="11923579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81100" y="1181100"/>
            <a:ext cx="14889079" cy="8229600"/>
          </a:xfrm>
          <a:custGeom>
            <a:avLst/>
            <a:gdLst/>
            <a:ahLst/>
            <a:cxnLst/>
            <a:rect r="r" b="b" t="t" l="l"/>
            <a:pathLst>
              <a:path h="8229600" w="14889079">
                <a:moveTo>
                  <a:pt x="0" y="0"/>
                </a:moveTo>
                <a:lnTo>
                  <a:pt x="14889079" y="0"/>
                </a:lnTo>
                <a:lnTo>
                  <a:pt x="1488907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52092" y="0"/>
            <a:ext cx="18354359" cy="10144955"/>
          </a:xfrm>
          <a:custGeom>
            <a:avLst/>
            <a:gdLst/>
            <a:ahLst/>
            <a:cxnLst/>
            <a:rect r="r" b="b" t="t" l="l"/>
            <a:pathLst>
              <a:path h="10144955" w="18354359">
                <a:moveTo>
                  <a:pt x="0" y="0"/>
                </a:moveTo>
                <a:lnTo>
                  <a:pt x="18354360" y="0"/>
                </a:lnTo>
                <a:lnTo>
                  <a:pt x="18354360" y="10144955"/>
                </a:lnTo>
                <a:lnTo>
                  <a:pt x="0" y="10144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705637" y="3089131"/>
            <a:ext cx="11003165" cy="5763563"/>
          </a:xfrm>
          <a:custGeom>
            <a:avLst/>
            <a:gdLst/>
            <a:ahLst/>
            <a:cxnLst/>
            <a:rect r="r" b="b" t="t" l="l"/>
            <a:pathLst>
              <a:path h="5763563" w="11003165">
                <a:moveTo>
                  <a:pt x="0" y="0"/>
                </a:moveTo>
                <a:lnTo>
                  <a:pt x="11003165" y="0"/>
                </a:lnTo>
                <a:lnTo>
                  <a:pt x="11003165" y="5763562"/>
                </a:lnTo>
                <a:lnTo>
                  <a:pt x="0" y="57635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677012" y="1007117"/>
            <a:ext cx="6655875" cy="867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248"/>
              </a:lnSpc>
              <a:spcBef>
                <a:spcPct val="0"/>
              </a:spcBef>
            </a:pPr>
            <a:r>
              <a:rPr lang="en-US" sz="6942" spc="-173">
                <a:solidFill>
                  <a:srgbClr val="F36536"/>
                </a:solidFill>
                <a:latin typeface="Gulfs Display"/>
                <a:ea typeface="Gulfs Display"/>
                <a:cs typeface="Gulfs Display"/>
                <a:sym typeface="Gulfs Display"/>
              </a:rPr>
              <a:t>Tractable Data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821860" y="2928231"/>
            <a:ext cx="4565573" cy="6842139"/>
          </a:xfrm>
          <a:custGeom>
            <a:avLst/>
            <a:gdLst/>
            <a:ahLst/>
            <a:cxnLst/>
            <a:rect r="r" b="b" t="t" l="l"/>
            <a:pathLst>
              <a:path h="6842139" w="4565573">
                <a:moveTo>
                  <a:pt x="0" y="0"/>
                </a:moveTo>
                <a:lnTo>
                  <a:pt x="4565572" y="0"/>
                </a:lnTo>
                <a:lnTo>
                  <a:pt x="4565572" y="6842140"/>
                </a:lnTo>
                <a:lnTo>
                  <a:pt x="0" y="68421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2325060" y="2375734"/>
            <a:ext cx="4934240" cy="7394637"/>
          </a:xfrm>
          <a:custGeom>
            <a:avLst/>
            <a:gdLst/>
            <a:ahLst/>
            <a:cxnLst/>
            <a:rect r="r" b="b" t="t" l="l"/>
            <a:pathLst>
              <a:path h="7394637" w="4934240">
                <a:moveTo>
                  <a:pt x="0" y="0"/>
                </a:moveTo>
                <a:lnTo>
                  <a:pt x="4934240" y="0"/>
                </a:lnTo>
                <a:lnTo>
                  <a:pt x="4934240" y="7394637"/>
                </a:lnTo>
                <a:lnTo>
                  <a:pt x="0" y="739463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12434315" y="2955781"/>
            <a:ext cx="4715730" cy="6454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3235" indent="-296617" lvl="1">
              <a:lnSpc>
                <a:spcPts val="4671"/>
              </a:lnSpc>
              <a:buFont typeface="Arial"/>
              <a:buChar char="•"/>
            </a:pPr>
            <a:r>
              <a:rPr lang="en-US" sz="2747" spc="-68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Real-time and historical S&amp;P500 bond data</a:t>
            </a:r>
          </a:p>
          <a:p>
            <a:pPr algn="l" marL="593235" indent="-296617" lvl="1">
              <a:lnSpc>
                <a:spcPts val="4671"/>
              </a:lnSpc>
              <a:buFont typeface="Arial"/>
              <a:buChar char="•"/>
            </a:pPr>
            <a:r>
              <a:rPr lang="en-US" sz="2747" spc="-68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Information about S&amp;P500 companies</a:t>
            </a:r>
          </a:p>
          <a:p>
            <a:pPr algn="l" marL="593235" indent="-296617" lvl="1">
              <a:lnSpc>
                <a:spcPts val="4671"/>
              </a:lnSpc>
              <a:buFont typeface="Arial"/>
              <a:buChar char="•"/>
            </a:pPr>
            <a:r>
              <a:rPr lang="en-US" sz="2747" spc="-68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Financial data about S&amp;P500 companies including balance sheet statements, income statements, cash-flow statements</a:t>
            </a:r>
          </a:p>
          <a:p>
            <a:pPr algn="l" marL="593235" indent="-296617" lvl="1">
              <a:lnSpc>
                <a:spcPts val="4671"/>
              </a:lnSpc>
              <a:buFont typeface="Arial"/>
              <a:buChar char="•"/>
            </a:pPr>
            <a:r>
              <a:rPr lang="en-US" sz="2747" spc="-68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News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C7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89678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9" y="0"/>
                </a:lnTo>
                <a:lnTo>
                  <a:pt x="11923579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81100" y="1181100"/>
            <a:ext cx="14889079" cy="8229600"/>
          </a:xfrm>
          <a:custGeom>
            <a:avLst/>
            <a:gdLst/>
            <a:ahLst/>
            <a:cxnLst/>
            <a:rect r="r" b="b" t="t" l="l"/>
            <a:pathLst>
              <a:path h="8229600" w="14889079">
                <a:moveTo>
                  <a:pt x="0" y="0"/>
                </a:moveTo>
                <a:lnTo>
                  <a:pt x="14889079" y="0"/>
                </a:lnTo>
                <a:lnTo>
                  <a:pt x="1488907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52092" y="0"/>
            <a:ext cx="18354359" cy="10144955"/>
          </a:xfrm>
          <a:custGeom>
            <a:avLst/>
            <a:gdLst/>
            <a:ahLst/>
            <a:cxnLst/>
            <a:rect r="r" b="b" t="t" l="l"/>
            <a:pathLst>
              <a:path h="10144955" w="18354359">
                <a:moveTo>
                  <a:pt x="0" y="0"/>
                </a:moveTo>
                <a:lnTo>
                  <a:pt x="18354360" y="0"/>
                </a:lnTo>
                <a:lnTo>
                  <a:pt x="18354360" y="10144955"/>
                </a:lnTo>
                <a:lnTo>
                  <a:pt x="0" y="10144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494732" y="2578219"/>
            <a:ext cx="9464033" cy="6938518"/>
          </a:xfrm>
          <a:custGeom>
            <a:avLst/>
            <a:gdLst/>
            <a:ahLst/>
            <a:cxnLst/>
            <a:rect r="r" b="b" t="t" l="l"/>
            <a:pathLst>
              <a:path h="6938518" w="9464033">
                <a:moveTo>
                  <a:pt x="0" y="0"/>
                </a:moveTo>
                <a:lnTo>
                  <a:pt x="9464032" y="0"/>
                </a:lnTo>
                <a:lnTo>
                  <a:pt x="9464032" y="6938518"/>
                </a:lnTo>
                <a:lnTo>
                  <a:pt x="0" y="69385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677012" y="1007117"/>
            <a:ext cx="6655875" cy="867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248"/>
              </a:lnSpc>
              <a:spcBef>
                <a:spcPct val="0"/>
              </a:spcBef>
            </a:pPr>
            <a:r>
              <a:rPr lang="en-US" sz="6942" spc="-173">
                <a:solidFill>
                  <a:srgbClr val="F36536"/>
                </a:solidFill>
                <a:latin typeface="Gulfs Display"/>
                <a:ea typeface="Gulfs Display"/>
                <a:cs typeface="Gulfs Display"/>
                <a:sym typeface="Gulfs Display"/>
              </a:rPr>
              <a:t>Tractable Data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126444" y="2860760"/>
            <a:ext cx="3908316" cy="6397540"/>
          </a:xfrm>
          <a:custGeom>
            <a:avLst/>
            <a:gdLst/>
            <a:ahLst/>
            <a:cxnLst/>
            <a:rect r="r" b="b" t="t" l="l"/>
            <a:pathLst>
              <a:path h="6397540" w="3908316">
                <a:moveTo>
                  <a:pt x="0" y="0"/>
                </a:moveTo>
                <a:lnTo>
                  <a:pt x="3908316" y="0"/>
                </a:lnTo>
                <a:lnTo>
                  <a:pt x="3908316" y="6397540"/>
                </a:lnTo>
                <a:lnTo>
                  <a:pt x="0" y="63975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3251963" y="4832320"/>
            <a:ext cx="3657278" cy="2321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3235" indent="-296617" lvl="1">
              <a:lnSpc>
                <a:spcPts val="4671"/>
              </a:lnSpc>
              <a:buFont typeface="Arial"/>
              <a:buChar char="•"/>
            </a:pPr>
            <a:r>
              <a:rPr lang="en-US" sz="2747" spc="-68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2 Million rows per table</a:t>
            </a:r>
          </a:p>
          <a:p>
            <a:pPr algn="l" marL="593235" indent="-296617" lvl="1">
              <a:lnSpc>
                <a:spcPts val="4671"/>
              </a:lnSpc>
              <a:spcBef>
                <a:spcPct val="0"/>
              </a:spcBef>
              <a:buFont typeface="Arial"/>
              <a:buChar char="•"/>
            </a:pPr>
            <a:r>
              <a:rPr lang="en-US" sz="2747" spc="-68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3 tables that has 94 columns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C7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81100" y="1181100"/>
            <a:ext cx="14889079" cy="8229600"/>
          </a:xfrm>
          <a:custGeom>
            <a:avLst/>
            <a:gdLst/>
            <a:ahLst/>
            <a:cxnLst/>
            <a:rect r="r" b="b" t="t" l="l"/>
            <a:pathLst>
              <a:path h="8229600" w="14889079">
                <a:moveTo>
                  <a:pt x="0" y="0"/>
                </a:moveTo>
                <a:lnTo>
                  <a:pt x="14889079" y="0"/>
                </a:lnTo>
                <a:lnTo>
                  <a:pt x="1488907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0" y="118183"/>
            <a:ext cx="18397531" cy="10168817"/>
          </a:xfrm>
          <a:custGeom>
            <a:avLst/>
            <a:gdLst/>
            <a:ahLst/>
            <a:cxnLst/>
            <a:rect r="r" b="b" t="t" l="l"/>
            <a:pathLst>
              <a:path h="10168817" w="18397531">
                <a:moveTo>
                  <a:pt x="0" y="0"/>
                </a:moveTo>
                <a:lnTo>
                  <a:pt x="18397531" y="0"/>
                </a:lnTo>
                <a:lnTo>
                  <a:pt x="18397531" y="10168817"/>
                </a:lnTo>
                <a:lnTo>
                  <a:pt x="0" y="101688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5730091" y="1149643"/>
            <a:ext cx="6319701" cy="864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248"/>
              </a:lnSpc>
              <a:spcBef>
                <a:spcPct val="0"/>
              </a:spcBef>
            </a:pPr>
            <a:r>
              <a:rPr lang="en-US" sz="6942" spc="-173" strike="noStrike" u="none">
                <a:solidFill>
                  <a:srgbClr val="F36536"/>
                </a:solidFill>
                <a:latin typeface="Gulfs Display"/>
                <a:ea typeface="Gulfs Display"/>
                <a:cs typeface="Gulfs Display"/>
                <a:sym typeface="Gulfs Display"/>
              </a:rPr>
              <a:t>Data retrieval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96861" y="3623089"/>
            <a:ext cx="11575481" cy="3903551"/>
          </a:xfrm>
          <a:custGeom>
            <a:avLst/>
            <a:gdLst/>
            <a:ahLst/>
            <a:cxnLst/>
            <a:rect r="r" b="b" t="t" l="l"/>
            <a:pathLst>
              <a:path h="3903551" w="11575481">
                <a:moveTo>
                  <a:pt x="0" y="0"/>
                </a:moveTo>
                <a:lnTo>
                  <a:pt x="11575481" y="0"/>
                </a:lnTo>
                <a:lnTo>
                  <a:pt x="11575481" y="3903551"/>
                </a:lnTo>
                <a:lnTo>
                  <a:pt x="0" y="39035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657" b="-5963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126444" y="2860760"/>
            <a:ext cx="3908316" cy="6397540"/>
          </a:xfrm>
          <a:custGeom>
            <a:avLst/>
            <a:gdLst/>
            <a:ahLst/>
            <a:cxnLst/>
            <a:rect r="r" b="b" t="t" l="l"/>
            <a:pathLst>
              <a:path h="6397540" w="3908316">
                <a:moveTo>
                  <a:pt x="0" y="0"/>
                </a:moveTo>
                <a:lnTo>
                  <a:pt x="3908316" y="0"/>
                </a:lnTo>
                <a:lnTo>
                  <a:pt x="3908316" y="6397540"/>
                </a:lnTo>
                <a:lnTo>
                  <a:pt x="0" y="63975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3251963" y="5127595"/>
            <a:ext cx="3657278" cy="1730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3235" indent="-296617" lvl="1">
              <a:lnSpc>
                <a:spcPts val="4671"/>
              </a:lnSpc>
              <a:spcBef>
                <a:spcPct val="0"/>
              </a:spcBef>
              <a:buFont typeface="Arial"/>
              <a:buChar char="•"/>
            </a:pPr>
            <a:r>
              <a:rPr lang="en-US" sz="2747" spc="-68" strike="noStrike" u="none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Auto-update</a:t>
            </a:r>
          </a:p>
          <a:p>
            <a:pPr algn="l" marL="593235" indent="-296617" lvl="1">
              <a:lnSpc>
                <a:spcPts val="4671"/>
              </a:lnSpc>
              <a:spcBef>
                <a:spcPct val="0"/>
              </a:spcBef>
              <a:buFont typeface="Arial"/>
              <a:buChar char="•"/>
            </a:pPr>
            <a:r>
              <a:rPr lang="en-US" sz="2747" spc="-68" strike="noStrike" u="none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Cloud-premise</a:t>
            </a:r>
          </a:p>
          <a:p>
            <a:pPr algn="l" marL="593235" indent="-296617" lvl="1">
              <a:lnSpc>
                <a:spcPts val="4671"/>
              </a:lnSpc>
              <a:spcBef>
                <a:spcPct val="0"/>
              </a:spcBef>
              <a:buFont typeface="Arial"/>
              <a:buChar char="•"/>
            </a:pPr>
            <a:r>
              <a:rPr lang="en-US" sz="2747" spc="-68" strike="noStrike" u="none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Data-organized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037128" y="3539440"/>
            <a:ext cx="10518543" cy="5871260"/>
          </a:xfrm>
          <a:custGeom>
            <a:avLst/>
            <a:gdLst/>
            <a:ahLst/>
            <a:cxnLst/>
            <a:rect r="r" b="b" t="t" l="l"/>
            <a:pathLst>
              <a:path h="5871260" w="10518543">
                <a:moveTo>
                  <a:pt x="0" y="0"/>
                </a:moveTo>
                <a:lnTo>
                  <a:pt x="10518544" y="0"/>
                </a:lnTo>
                <a:lnTo>
                  <a:pt x="10518544" y="5871260"/>
                </a:lnTo>
                <a:lnTo>
                  <a:pt x="0" y="5871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884728" y="3539440"/>
            <a:ext cx="10518543" cy="5871260"/>
          </a:xfrm>
          <a:custGeom>
            <a:avLst/>
            <a:gdLst/>
            <a:ahLst/>
            <a:cxnLst/>
            <a:rect r="r" b="b" t="t" l="l"/>
            <a:pathLst>
              <a:path h="5871260" w="10518543">
                <a:moveTo>
                  <a:pt x="0" y="0"/>
                </a:moveTo>
                <a:lnTo>
                  <a:pt x="10518544" y="0"/>
                </a:lnTo>
                <a:lnTo>
                  <a:pt x="10518544" y="5871260"/>
                </a:lnTo>
                <a:lnTo>
                  <a:pt x="0" y="58712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true" flipV="false" rot="-7285985">
            <a:off x="13333055" y="87434"/>
            <a:ext cx="9909889" cy="10112132"/>
          </a:xfrm>
          <a:custGeom>
            <a:avLst/>
            <a:gdLst/>
            <a:ahLst/>
            <a:cxnLst/>
            <a:rect r="r" b="b" t="t" l="l"/>
            <a:pathLst>
              <a:path h="10112132" w="9909889">
                <a:moveTo>
                  <a:pt x="9909890" y="0"/>
                </a:moveTo>
                <a:lnTo>
                  <a:pt x="0" y="0"/>
                </a:lnTo>
                <a:lnTo>
                  <a:pt x="0" y="10112132"/>
                </a:lnTo>
                <a:lnTo>
                  <a:pt x="9909890" y="10112132"/>
                </a:lnTo>
                <a:lnTo>
                  <a:pt x="990989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true" flipV="false" rot="3190424">
            <a:off x="-4631653" y="87434"/>
            <a:ext cx="9909889" cy="10112132"/>
          </a:xfrm>
          <a:custGeom>
            <a:avLst/>
            <a:gdLst/>
            <a:ahLst/>
            <a:cxnLst/>
            <a:rect r="r" b="b" t="t" l="l"/>
            <a:pathLst>
              <a:path h="10112132" w="9909889">
                <a:moveTo>
                  <a:pt x="9909889" y="0"/>
                </a:moveTo>
                <a:lnTo>
                  <a:pt x="0" y="0"/>
                </a:lnTo>
                <a:lnTo>
                  <a:pt x="0" y="10112132"/>
                </a:lnTo>
                <a:lnTo>
                  <a:pt x="9909889" y="10112132"/>
                </a:lnTo>
                <a:lnTo>
                  <a:pt x="990988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028700" y="323850"/>
            <a:ext cx="16613433" cy="2721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284"/>
              </a:lnSpc>
              <a:spcBef>
                <a:spcPct val="0"/>
              </a:spcBef>
            </a:pPr>
            <a:r>
              <a:rPr lang="en-US" sz="11426" spc="-285">
                <a:solidFill>
                  <a:srgbClr val="E3C75D"/>
                </a:solidFill>
                <a:latin typeface="Gulfs Display"/>
                <a:ea typeface="Gulfs Display"/>
                <a:cs typeface="Gulfs Display"/>
                <a:sym typeface="Gulfs Display"/>
              </a:rPr>
              <a:t>Exploratory Data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71950" y="4036031"/>
            <a:ext cx="9326932" cy="913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1"/>
              </a:lnSpc>
            </a:pPr>
            <a:r>
              <a:rPr lang="en-US" sz="2643" spc="-66" u="sng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What metrics should we look for when choosing companies to invest in?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037128" y="4848225"/>
            <a:ext cx="10286778" cy="3092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0826" indent="-285413" lvl="1">
              <a:lnSpc>
                <a:spcPts val="6345"/>
              </a:lnSpc>
              <a:buFont typeface="Arial"/>
              <a:buChar char="•"/>
            </a:pPr>
            <a:r>
              <a:rPr lang="en-US" sz="2643" spc="-66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What is the current</a:t>
            </a:r>
            <a:r>
              <a:rPr lang="en-US" sz="2643" spc="-66">
                <a:solidFill>
                  <a:srgbClr val="F36536"/>
                </a:solidFill>
                <a:latin typeface="Open Sauce"/>
                <a:ea typeface="Open Sauce"/>
                <a:cs typeface="Open Sauce"/>
                <a:sym typeface="Open Sauce"/>
              </a:rPr>
              <a:t> market situation</a:t>
            </a:r>
            <a:r>
              <a:rPr lang="en-US" sz="2643" spc="-66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 ?</a:t>
            </a:r>
          </a:p>
          <a:p>
            <a:pPr algn="l" marL="570826" indent="-285413" lvl="1">
              <a:lnSpc>
                <a:spcPts val="6345"/>
              </a:lnSpc>
              <a:buFont typeface="Arial"/>
              <a:buChar char="•"/>
            </a:pPr>
            <a:r>
              <a:rPr lang="en-US" sz="2643" spc="-66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How to analyze</a:t>
            </a:r>
            <a:r>
              <a:rPr lang="en-US" sz="2643" spc="-66">
                <a:solidFill>
                  <a:srgbClr val="F36536"/>
                </a:solidFill>
                <a:latin typeface="Open Sauce"/>
                <a:ea typeface="Open Sauce"/>
                <a:cs typeface="Open Sauce"/>
                <a:sym typeface="Open Sauce"/>
              </a:rPr>
              <a:t> stock trends </a:t>
            </a:r>
            <a:r>
              <a:rPr lang="en-US" sz="2643" spc="-66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?</a:t>
            </a:r>
          </a:p>
          <a:p>
            <a:pPr algn="l" marL="570826" indent="-285413" lvl="1">
              <a:lnSpc>
                <a:spcPts val="6345"/>
              </a:lnSpc>
              <a:buFont typeface="Arial"/>
              <a:buChar char="•"/>
            </a:pPr>
            <a:r>
              <a:rPr lang="en-US" sz="2643" spc="-66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How is the </a:t>
            </a:r>
            <a:r>
              <a:rPr lang="en-US" sz="2643" spc="-66">
                <a:solidFill>
                  <a:srgbClr val="F36536"/>
                </a:solidFill>
                <a:latin typeface="Open Sauce"/>
                <a:ea typeface="Open Sauce"/>
                <a:cs typeface="Open Sauce"/>
                <a:sym typeface="Open Sauce"/>
              </a:rPr>
              <a:t>company performance</a:t>
            </a:r>
            <a:r>
              <a:rPr lang="en-US" sz="2643" spc="-66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 ?</a:t>
            </a:r>
          </a:p>
          <a:p>
            <a:pPr algn="l" marL="570826" indent="-285413" lvl="1">
              <a:lnSpc>
                <a:spcPts val="6345"/>
              </a:lnSpc>
              <a:buFont typeface="Arial"/>
              <a:buChar char="•"/>
            </a:pPr>
            <a:r>
              <a:rPr lang="en-US" sz="2643" spc="-66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Future </a:t>
            </a:r>
            <a:r>
              <a:rPr lang="en-US" sz="2643" spc="-66">
                <a:solidFill>
                  <a:srgbClr val="F36536"/>
                </a:solidFill>
                <a:latin typeface="Open Sauce"/>
                <a:ea typeface="Open Sauce"/>
                <a:cs typeface="Open Sauce"/>
                <a:sym typeface="Open Sauce"/>
              </a:rPr>
              <a:t>stock price prediction</a:t>
            </a:r>
            <a:r>
              <a:rPr lang="en-US" sz="2643" spc="-66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 by model ?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8890" y="349263"/>
            <a:ext cx="17670219" cy="9588475"/>
          </a:xfrm>
          <a:custGeom>
            <a:avLst/>
            <a:gdLst/>
            <a:ahLst/>
            <a:cxnLst/>
            <a:rect r="r" b="b" t="t" l="l"/>
            <a:pathLst>
              <a:path h="9588475" w="17670219">
                <a:moveTo>
                  <a:pt x="0" y="0"/>
                </a:moveTo>
                <a:lnTo>
                  <a:pt x="17670220" y="0"/>
                </a:lnTo>
                <a:lnTo>
                  <a:pt x="17670220" y="9588474"/>
                </a:lnTo>
                <a:lnTo>
                  <a:pt x="0" y="9588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2" t="-42" r="0" b="-4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480902" y="705237"/>
            <a:ext cx="11786852" cy="76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582"/>
              </a:lnSpc>
              <a:spcBef>
                <a:spcPct val="0"/>
              </a:spcBef>
            </a:pPr>
            <a:r>
              <a:rPr lang="en-US" sz="6203" spc="-155">
                <a:solidFill>
                  <a:srgbClr val="8F771D"/>
                </a:solidFill>
                <a:latin typeface="Gulfs Display"/>
                <a:ea typeface="Gulfs Display"/>
                <a:cs typeface="Gulfs Display"/>
                <a:sym typeface="Gulfs Display"/>
              </a:rPr>
              <a:t>a) Market Performance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7682" y="360859"/>
            <a:ext cx="17656626" cy="9535035"/>
          </a:xfrm>
          <a:custGeom>
            <a:avLst/>
            <a:gdLst/>
            <a:ahLst/>
            <a:cxnLst/>
            <a:rect r="r" b="b" t="t" l="l"/>
            <a:pathLst>
              <a:path h="9535035" w="17656626">
                <a:moveTo>
                  <a:pt x="0" y="0"/>
                </a:moveTo>
                <a:lnTo>
                  <a:pt x="17656626" y="0"/>
                </a:lnTo>
                <a:lnTo>
                  <a:pt x="17656626" y="9535035"/>
                </a:lnTo>
                <a:lnTo>
                  <a:pt x="0" y="95350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6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DAGZelPM_Sw</dc:identifier>
  <dcterms:modified xsi:type="dcterms:W3CDTF">2011-08-01T06:04:30Z</dcterms:modified>
  <cp:revision>1</cp:revision>
  <dc:title>Data 400 - Final</dc:title>
</cp:coreProperties>
</file>